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media/image6.jpg" ContentType="image/jpg"/>
  <Override PartName="/ppt/media/image7.jpg" ContentType="image/jpg"/>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0" r:id="rId6"/>
    <p:sldId id="263" r:id="rId7"/>
    <p:sldId id="257" r:id="rId8"/>
    <p:sldId id="258" r:id="rId9"/>
    <p:sldId id="259" r:id="rId10"/>
    <p:sldId id="261" r:id="rId11"/>
    <p:sldId id="262" r:id="rId12"/>
    <p:sldId id="264" r:id="rId13"/>
    <p:sldId id="265"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13D83A-B8F1-1D15-419B-8A0662B043D0}" name="Michael Lawrence" initials="ML" userId="S::jx419@cummins.com::6525f476-2ec6-4fae-b53d-d870b536d4bf" providerId="AD"/>
  <p188:author id="{4255FB76-0F14-9E73-7E97-EF3C697AF2DF}" name="Joely Austen" initials="JA" userId="S::joely.austen@horizonscanbcp.com::652faa30-855d-432c-b32a-3eedd7e240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9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156F7-E34C-4F41-AF06-A3FD303851D3}" v="5" dt="2023-11-27T13:58:54.546"/>
    <p1510:client id="{5A187412-4911-481B-8FB1-A9CEDA2711C4}" v="13" dt="2023-11-27T14:00:17.173"/>
    <p1510:client id="{9D090EC4-DF41-49F0-9C32-7EE4B7582085}" v="3" dt="2023-11-27T10:22:16.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324"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COMPARITIVE</a:t>
            </a:r>
            <a:r>
              <a:rPr lang="en-GB" baseline="0"/>
              <a:t> ASSESSMENT SCORES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'[Comparison scores - 3 US suppliers.xlsx]Sheet1'!$W$2</c:f>
              <c:strCache>
                <c:ptCount val="1"/>
                <c:pt idx="0">
                  <c:v>Self Assessed </c:v>
                </c:pt>
              </c:strCache>
            </c:strRef>
          </c:tx>
          <c:spPr>
            <a:solidFill>
              <a:schemeClr val="accent1"/>
            </a:solidFill>
            <a:ln>
              <a:noFill/>
            </a:ln>
            <a:effectLst/>
          </c:spPr>
          <c:invertIfNegative val="0"/>
          <c:cat>
            <c:strRef>
              <c:f>'[Comparison scores - 3 US suppliers.xlsx]Sheet1'!$V$3:$V$5</c:f>
              <c:strCache>
                <c:ptCount val="3"/>
                <c:pt idx="0">
                  <c:v>Company A</c:v>
                </c:pt>
                <c:pt idx="1">
                  <c:v>Company B</c:v>
                </c:pt>
                <c:pt idx="2">
                  <c:v>Company C</c:v>
                </c:pt>
              </c:strCache>
            </c:strRef>
          </c:cat>
          <c:val>
            <c:numRef>
              <c:f>'[Comparison scores - 3 US suppliers.xlsx]Sheet1'!$W$3:$W$5</c:f>
              <c:numCache>
                <c:formatCode>General</c:formatCode>
                <c:ptCount val="3"/>
                <c:pt idx="0" formatCode="0.0">
                  <c:v>1.3</c:v>
                </c:pt>
                <c:pt idx="1">
                  <c:v>1.3</c:v>
                </c:pt>
                <c:pt idx="2">
                  <c:v>1.8</c:v>
                </c:pt>
              </c:numCache>
            </c:numRef>
          </c:val>
          <c:extLst>
            <c:ext xmlns:c16="http://schemas.microsoft.com/office/drawing/2014/chart" uri="{C3380CC4-5D6E-409C-BE32-E72D297353CC}">
              <c16:uniqueId val="{00000000-2645-4A78-9BAF-92D025F7994A}"/>
            </c:ext>
          </c:extLst>
        </c:ser>
        <c:ser>
          <c:idx val="1"/>
          <c:order val="1"/>
          <c:tx>
            <c:strRef>
              <c:f>'[Comparison scores - 3 US suppliers.xlsx]Sheet1'!$X$2</c:f>
              <c:strCache>
                <c:ptCount val="1"/>
                <c:pt idx="0">
                  <c:v>Validated</c:v>
                </c:pt>
              </c:strCache>
            </c:strRef>
          </c:tx>
          <c:spPr>
            <a:solidFill>
              <a:schemeClr val="accent2"/>
            </a:solidFill>
            <a:ln>
              <a:noFill/>
            </a:ln>
            <a:effectLst/>
          </c:spPr>
          <c:invertIfNegative val="0"/>
          <c:cat>
            <c:strRef>
              <c:f>'[Comparison scores - 3 US suppliers.xlsx]Sheet1'!$V$3:$V$5</c:f>
              <c:strCache>
                <c:ptCount val="3"/>
                <c:pt idx="0">
                  <c:v>Company A</c:v>
                </c:pt>
                <c:pt idx="1">
                  <c:v>Company B</c:v>
                </c:pt>
                <c:pt idx="2">
                  <c:v>Company C</c:v>
                </c:pt>
              </c:strCache>
            </c:strRef>
          </c:cat>
          <c:val>
            <c:numRef>
              <c:f>'[Comparison scores - 3 US suppliers.xlsx]Sheet1'!$X$3:$X$5</c:f>
              <c:numCache>
                <c:formatCode>General</c:formatCode>
                <c:ptCount val="3"/>
                <c:pt idx="0" formatCode="0.0">
                  <c:v>1.1000000000000001</c:v>
                </c:pt>
                <c:pt idx="1">
                  <c:v>0.3</c:v>
                </c:pt>
                <c:pt idx="2">
                  <c:v>0.4</c:v>
                </c:pt>
              </c:numCache>
            </c:numRef>
          </c:val>
          <c:extLst>
            <c:ext xmlns:c16="http://schemas.microsoft.com/office/drawing/2014/chart" uri="{C3380CC4-5D6E-409C-BE32-E72D297353CC}">
              <c16:uniqueId val="{00000001-2645-4A78-9BAF-92D025F7994A}"/>
            </c:ext>
          </c:extLst>
        </c:ser>
        <c:ser>
          <c:idx val="2"/>
          <c:order val="2"/>
          <c:tx>
            <c:strRef>
              <c:f>'[Comparison scores - 3 US suppliers.xlsx]Sheet1'!$Y$2</c:f>
              <c:strCache>
                <c:ptCount val="1"/>
                <c:pt idx="0">
                  <c:v>Post engagement</c:v>
                </c:pt>
              </c:strCache>
            </c:strRef>
          </c:tx>
          <c:spPr>
            <a:solidFill>
              <a:schemeClr val="accent3"/>
            </a:solidFill>
            <a:ln>
              <a:noFill/>
            </a:ln>
            <a:effectLst/>
          </c:spPr>
          <c:invertIfNegative val="0"/>
          <c:cat>
            <c:strRef>
              <c:f>'[Comparison scores - 3 US suppliers.xlsx]Sheet1'!$V$3:$V$5</c:f>
              <c:strCache>
                <c:ptCount val="3"/>
                <c:pt idx="0">
                  <c:v>Company A</c:v>
                </c:pt>
                <c:pt idx="1">
                  <c:v>Company B</c:v>
                </c:pt>
                <c:pt idx="2">
                  <c:v>Company C</c:v>
                </c:pt>
              </c:strCache>
            </c:strRef>
          </c:cat>
          <c:val>
            <c:numRef>
              <c:f>'[Comparison scores - 3 US suppliers.xlsx]Sheet1'!$Y$3:$Y$5</c:f>
              <c:numCache>
                <c:formatCode>General</c:formatCode>
                <c:ptCount val="3"/>
                <c:pt idx="0" formatCode="0.0">
                  <c:v>1.9</c:v>
                </c:pt>
                <c:pt idx="1">
                  <c:v>1.9</c:v>
                </c:pt>
                <c:pt idx="2">
                  <c:v>1.9</c:v>
                </c:pt>
              </c:numCache>
            </c:numRef>
          </c:val>
          <c:extLst>
            <c:ext xmlns:c16="http://schemas.microsoft.com/office/drawing/2014/chart" uri="{C3380CC4-5D6E-409C-BE32-E72D297353CC}">
              <c16:uniqueId val="{00000002-2645-4A78-9BAF-92D025F7994A}"/>
            </c:ext>
          </c:extLst>
        </c:ser>
        <c:dLbls>
          <c:showLegendKey val="0"/>
          <c:showVal val="0"/>
          <c:showCatName val="0"/>
          <c:showSerName val="0"/>
          <c:showPercent val="0"/>
          <c:showBubbleSize val="0"/>
        </c:dLbls>
        <c:gapWidth val="219"/>
        <c:overlap val="-27"/>
        <c:axId val="267805455"/>
        <c:axId val="267806415"/>
      </c:barChart>
      <c:catAx>
        <c:axId val="267805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7806415"/>
        <c:crosses val="autoZero"/>
        <c:auto val="1"/>
        <c:lblAlgn val="ctr"/>
        <c:lblOffset val="100"/>
        <c:noMultiLvlLbl val="0"/>
      </c:catAx>
      <c:valAx>
        <c:axId val="2678064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780545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CD4A8-8A9F-4E30-9314-25123424F6F9}"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9D41E-851E-4356-A650-1772306B4CA6}" type="slidenum">
              <a:rPr lang="en-GB" smtClean="0"/>
              <a:t>‹#›</a:t>
            </a:fld>
            <a:endParaRPr lang="en-GB"/>
          </a:p>
        </p:txBody>
      </p:sp>
    </p:spTree>
    <p:extLst>
      <p:ext uri="{BB962C8B-B14F-4D97-AF65-F5344CB8AC3E}">
        <p14:creationId xmlns:p14="http://schemas.microsoft.com/office/powerpoint/2010/main" val="286729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of organisations say they’re </a:t>
            </a:r>
            <a:r>
              <a:rPr lang="en-US"/>
              <a:t>unpreprared</a:t>
            </a:r>
            <a:r>
              <a:rPr lang="en-US" dirty="0"/>
              <a:t>” </a:t>
            </a:r>
          </a:p>
          <a:p>
            <a:endParaRPr lang="en-GB" dirty="0"/>
          </a:p>
        </p:txBody>
      </p:sp>
      <p:sp>
        <p:nvSpPr>
          <p:cNvPr id="4" name="Slide Number Placeholder 3"/>
          <p:cNvSpPr>
            <a:spLocks noGrp="1"/>
          </p:cNvSpPr>
          <p:nvPr>
            <p:ph type="sldNum" sz="quarter" idx="5"/>
          </p:nvPr>
        </p:nvSpPr>
        <p:spPr/>
        <p:txBody>
          <a:bodyPr/>
          <a:lstStyle/>
          <a:p>
            <a:fld id="{07F9D41E-851E-4356-A650-1772306B4CA6}" type="slidenum">
              <a:rPr lang="en-GB" smtClean="0"/>
              <a:t>6</a:t>
            </a:fld>
            <a:endParaRPr lang="en-GB"/>
          </a:p>
        </p:txBody>
      </p:sp>
    </p:spTree>
    <p:extLst>
      <p:ext uri="{BB962C8B-B14F-4D97-AF65-F5344CB8AC3E}">
        <p14:creationId xmlns:p14="http://schemas.microsoft.com/office/powerpoint/2010/main" val="49506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questions</a:t>
            </a:r>
          </a:p>
        </p:txBody>
      </p:sp>
      <p:sp>
        <p:nvSpPr>
          <p:cNvPr id="4" name="Slide Number Placeholder 3"/>
          <p:cNvSpPr>
            <a:spLocks noGrp="1"/>
          </p:cNvSpPr>
          <p:nvPr>
            <p:ph type="sldNum" sz="quarter" idx="5"/>
          </p:nvPr>
        </p:nvSpPr>
        <p:spPr/>
        <p:txBody>
          <a:bodyPr/>
          <a:lstStyle/>
          <a:p>
            <a:fld id="{07F9D41E-851E-4356-A650-1772306B4CA6}" type="slidenum">
              <a:rPr lang="en-GB" smtClean="0"/>
              <a:t>7</a:t>
            </a:fld>
            <a:endParaRPr lang="en-GB"/>
          </a:p>
        </p:txBody>
      </p:sp>
    </p:spTree>
    <p:extLst>
      <p:ext uri="{BB962C8B-B14F-4D97-AF65-F5344CB8AC3E}">
        <p14:creationId xmlns:p14="http://schemas.microsoft.com/office/powerpoint/2010/main" val="2213235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776F-FB80-F98A-D5C4-E160A4F1B4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E89482-4A5A-7995-B281-164C4EAC0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AB924E-D223-954D-5175-77ABDB22801C}"/>
              </a:ext>
            </a:extLst>
          </p:cNvPr>
          <p:cNvSpPr>
            <a:spLocks noGrp="1"/>
          </p:cNvSpPr>
          <p:nvPr>
            <p:ph type="dt" sz="half" idx="10"/>
          </p:nvPr>
        </p:nvSpPr>
        <p:spPr/>
        <p:txBody>
          <a:bodyPr/>
          <a:lstStyle/>
          <a:p>
            <a:fld id="{D5714564-825F-4084-817D-6110BE491DA3}" type="datetimeFigureOut">
              <a:rPr lang="en-GB" smtClean="0"/>
              <a:t>29/11/2023</a:t>
            </a:fld>
            <a:endParaRPr lang="en-GB"/>
          </a:p>
        </p:txBody>
      </p:sp>
      <p:sp>
        <p:nvSpPr>
          <p:cNvPr id="5" name="Footer Placeholder 4">
            <a:extLst>
              <a:ext uri="{FF2B5EF4-FFF2-40B4-BE49-F238E27FC236}">
                <a16:creationId xmlns:a16="http://schemas.microsoft.com/office/drawing/2014/main" id="{60078DCC-0183-25AA-4E46-69733C35D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0BAE26-DF6C-8E39-5411-E7DB0885F614}"/>
              </a:ext>
            </a:extLst>
          </p:cNvPr>
          <p:cNvSpPr>
            <a:spLocks noGrp="1"/>
          </p:cNvSpPr>
          <p:nvPr>
            <p:ph type="sldNum" sz="quarter" idx="12"/>
          </p:nvPr>
        </p:nvSpPr>
        <p:spPr/>
        <p:txBody>
          <a:bodyPr/>
          <a:lstStyle/>
          <a:p>
            <a:fld id="{E7F01CAE-3FE6-41B8-89AE-2F23ECCE13B4}" type="slidenum">
              <a:rPr lang="en-GB" smtClean="0"/>
              <a:t>‹#›</a:t>
            </a:fld>
            <a:endParaRPr lang="en-GB"/>
          </a:p>
        </p:txBody>
      </p:sp>
    </p:spTree>
    <p:extLst>
      <p:ext uri="{BB962C8B-B14F-4D97-AF65-F5344CB8AC3E}">
        <p14:creationId xmlns:p14="http://schemas.microsoft.com/office/powerpoint/2010/main" val="2875360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A90F2-1018-0DF4-848A-CC9C5EFD49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987A35-BEA8-50F2-B7AA-1F2E4560D1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4AC744-8DB5-B8F6-73DF-10FCF75913CB}"/>
              </a:ext>
            </a:extLst>
          </p:cNvPr>
          <p:cNvSpPr>
            <a:spLocks noGrp="1"/>
          </p:cNvSpPr>
          <p:nvPr>
            <p:ph type="dt" sz="half" idx="10"/>
          </p:nvPr>
        </p:nvSpPr>
        <p:spPr/>
        <p:txBody>
          <a:bodyPr/>
          <a:lstStyle/>
          <a:p>
            <a:fld id="{D5714564-825F-4084-817D-6110BE491DA3}" type="datetimeFigureOut">
              <a:rPr lang="en-GB" smtClean="0"/>
              <a:t>29/11/2023</a:t>
            </a:fld>
            <a:endParaRPr lang="en-GB"/>
          </a:p>
        </p:txBody>
      </p:sp>
      <p:sp>
        <p:nvSpPr>
          <p:cNvPr id="5" name="Footer Placeholder 4">
            <a:extLst>
              <a:ext uri="{FF2B5EF4-FFF2-40B4-BE49-F238E27FC236}">
                <a16:creationId xmlns:a16="http://schemas.microsoft.com/office/drawing/2014/main" id="{453CEF0D-0B4A-B7FB-45E6-1DD28DBB43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DE8C46-D872-258D-A013-ABAB18A6E7BD}"/>
              </a:ext>
            </a:extLst>
          </p:cNvPr>
          <p:cNvSpPr>
            <a:spLocks noGrp="1"/>
          </p:cNvSpPr>
          <p:nvPr>
            <p:ph type="sldNum" sz="quarter" idx="12"/>
          </p:nvPr>
        </p:nvSpPr>
        <p:spPr/>
        <p:txBody>
          <a:bodyPr/>
          <a:lstStyle/>
          <a:p>
            <a:fld id="{E7F01CAE-3FE6-41B8-89AE-2F23ECCE13B4}" type="slidenum">
              <a:rPr lang="en-GB" smtClean="0"/>
              <a:t>‹#›</a:t>
            </a:fld>
            <a:endParaRPr lang="en-GB"/>
          </a:p>
        </p:txBody>
      </p:sp>
    </p:spTree>
    <p:extLst>
      <p:ext uri="{BB962C8B-B14F-4D97-AF65-F5344CB8AC3E}">
        <p14:creationId xmlns:p14="http://schemas.microsoft.com/office/powerpoint/2010/main" val="304318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BDB22C-5989-6DD0-B0AC-534AB2D58C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A0DB52-414A-DF79-69C0-2DE8B6F64A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AE5D46-EE2D-EC91-BF9F-6A63C353688F}"/>
              </a:ext>
            </a:extLst>
          </p:cNvPr>
          <p:cNvSpPr>
            <a:spLocks noGrp="1"/>
          </p:cNvSpPr>
          <p:nvPr>
            <p:ph type="dt" sz="half" idx="10"/>
          </p:nvPr>
        </p:nvSpPr>
        <p:spPr/>
        <p:txBody>
          <a:bodyPr/>
          <a:lstStyle/>
          <a:p>
            <a:fld id="{D5714564-825F-4084-817D-6110BE491DA3}" type="datetimeFigureOut">
              <a:rPr lang="en-GB" smtClean="0"/>
              <a:t>29/11/2023</a:t>
            </a:fld>
            <a:endParaRPr lang="en-GB"/>
          </a:p>
        </p:txBody>
      </p:sp>
      <p:sp>
        <p:nvSpPr>
          <p:cNvPr id="5" name="Footer Placeholder 4">
            <a:extLst>
              <a:ext uri="{FF2B5EF4-FFF2-40B4-BE49-F238E27FC236}">
                <a16:creationId xmlns:a16="http://schemas.microsoft.com/office/drawing/2014/main" id="{35B7A521-8182-B4A6-4B85-609ECD3AEE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3B7B7-1F4E-329D-718A-38201D95A493}"/>
              </a:ext>
            </a:extLst>
          </p:cNvPr>
          <p:cNvSpPr>
            <a:spLocks noGrp="1"/>
          </p:cNvSpPr>
          <p:nvPr>
            <p:ph type="sldNum" sz="quarter" idx="12"/>
          </p:nvPr>
        </p:nvSpPr>
        <p:spPr/>
        <p:txBody>
          <a:bodyPr/>
          <a:lstStyle/>
          <a:p>
            <a:fld id="{E7F01CAE-3FE6-41B8-89AE-2F23ECCE13B4}" type="slidenum">
              <a:rPr lang="en-GB" smtClean="0"/>
              <a:t>‹#›</a:t>
            </a:fld>
            <a:endParaRPr lang="en-GB"/>
          </a:p>
        </p:txBody>
      </p:sp>
    </p:spTree>
    <p:extLst>
      <p:ext uri="{BB962C8B-B14F-4D97-AF65-F5344CB8AC3E}">
        <p14:creationId xmlns:p14="http://schemas.microsoft.com/office/powerpoint/2010/main" val="206051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97A4-1BF9-063C-E072-2FE158D5C6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80863E-1404-65DF-90EE-6C6E1BBDF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06C4A8-332C-6F8D-06F8-42C27CEEDC5C}"/>
              </a:ext>
            </a:extLst>
          </p:cNvPr>
          <p:cNvSpPr>
            <a:spLocks noGrp="1"/>
          </p:cNvSpPr>
          <p:nvPr>
            <p:ph type="dt" sz="half" idx="10"/>
          </p:nvPr>
        </p:nvSpPr>
        <p:spPr/>
        <p:txBody>
          <a:bodyPr/>
          <a:lstStyle/>
          <a:p>
            <a:fld id="{D5714564-825F-4084-817D-6110BE491DA3}" type="datetimeFigureOut">
              <a:rPr lang="en-GB" smtClean="0"/>
              <a:t>29/11/2023</a:t>
            </a:fld>
            <a:endParaRPr lang="en-GB"/>
          </a:p>
        </p:txBody>
      </p:sp>
      <p:sp>
        <p:nvSpPr>
          <p:cNvPr id="5" name="Footer Placeholder 4">
            <a:extLst>
              <a:ext uri="{FF2B5EF4-FFF2-40B4-BE49-F238E27FC236}">
                <a16:creationId xmlns:a16="http://schemas.microsoft.com/office/drawing/2014/main" id="{5833CAF6-E404-3BC0-71F9-934EABCFB9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495552-478E-A71C-BFB2-6E4BAC797205}"/>
              </a:ext>
            </a:extLst>
          </p:cNvPr>
          <p:cNvSpPr>
            <a:spLocks noGrp="1"/>
          </p:cNvSpPr>
          <p:nvPr>
            <p:ph type="sldNum" sz="quarter" idx="12"/>
          </p:nvPr>
        </p:nvSpPr>
        <p:spPr/>
        <p:txBody>
          <a:bodyPr/>
          <a:lstStyle/>
          <a:p>
            <a:fld id="{E7F01CAE-3FE6-41B8-89AE-2F23ECCE13B4}" type="slidenum">
              <a:rPr lang="en-GB" smtClean="0"/>
              <a:t>‹#›</a:t>
            </a:fld>
            <a:endParaRPr lang="en-GB"/>
          </a:p>
        </p:txBody>
      </p:sp>
    </p:spTree>
    <p:extLst>
      <p:ext uri="{BB962C8B-B14F-4D97-AF65-F5344CB8AC3E}">
        <p14:creationId xmlns:p14="http://schemas.microsoft.com/office/powerpoint/2010/main" val="319346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1BBD-DB70-EBA0-DA84-7604E77BF8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926137-BC25-0644-00ED-95969F8E38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F803FD-D4FB-6EA6-CDD8-353556D5F1CE}"/>
              </a:ext>
            </a:extLst>
          </p:cNvPr>
          <p:cNvSpPr>
            <a:spLocks noGrp="1"/>
          </p:cNvSpPr>
          <p:nvPr>
            <p:ph type="dt" sz="half" idx="10"/>
          </p:nvPr>
        </p:nvSpPr>
        <p:spPr/>
        <p:txBody>
          <a:bodyPr/>
          <a:lstStyle/>
          <a:p>
            <a:fld id="{D5714564-825F-4084-817D-6110BE491DA3}" type="datetimeFigureOut">
              <a:rPr lang="en-GB" smtClean="0"/>
              <a:t>29/11/2023</a:t>
            </a:fld>
            <a:endParaRPr lang="en-GB"/>
          </a:p>
        </p:txBody>
      </p:sp>
      <p:sp>
        <p:nvSpPr>
          <p:cNvPr id="5" name="Footer Placeholder 4">
            <a:extLst>
              <a:ext uri="{FF2B5EF4-FFF2-40B4-BE49-F238E27FC236}">
                <a16:creationId xmlns:a16="http://schemas.microsoft.com/office/drawing/2014/main" id="{8801E90C-5640-E7B3-C5DC-8653E3B58B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F3B26D-2E32-3231-6264-8A7190C173CA}"/>
              </a:ext>
            </a:extLst>
          </p:cNvPr>
          <p:cNvSpPr>
            <a:spLocks noGrp="1"/>
          </p:cNvSpPr>
          <p:nvPr>
            <p:ph type="sldNum" sz="quarter" idx="12"/>
          </p:nvPr>
        </p:nvSpPr>
        <p:spPr/>
        <p:txBody>
          <a:bodyPr/>
          <a:lstStyle/>
          <a:p>
            <a:fld id="{E7F01CAE-3FE6-41B8-89AE-2F23ECCE13B4}" type="slidenum">
              <a:rPr lang="en-GB" smtClean="0"/>
              <a:t>‹#›</a:t>
            </a:fld>
            <a:endParaRPr lang="en-GB"/>
          </a:p>
        </p:txBody>
      </p:sp>
    </p:spTree>
    <p:extLst>
      <p:ext uri="{BB962C8B-B14F-4D97-AF65-F5344CB8AC3E}">
        <p14:creationId xmlns:p14="http://schemas.microsoft.com/office/powerpoint/2010/main" val="1548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7751-4828-D143-80A4-8BCCFEB755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D1FD52-5843-6365-C7B9-87900D75AB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AF6588-39EB-880F-0CA4-4F5A5DE2D9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509E07-186C-B55F-1F1F-E9012B633B1B}"/>
              </a:ext>
            </a:extLst>
          </p:cNvPr>
          <p:cNvSpPr>
            <a:spLocks noGrp="1"/>
          </p:cNvSpPr>
          <p:nvPr>
            <p:ph type="dt" sz="half" idx="10"/>
          </p:nvPr>
        </p:nvSpPr>
        <p:spPr/>
        <p:txBody>
          <a:bodyPr/>
          <a:lstStyle/>
          <a:p>
            <a:fld id="{D5714564-825F-4084-817D-6110BE491DA3}" type="datetimeFigureOut">
              <a:rPr lang="en-GB" smtClean="0"/>
              <a:t>29/11/2023</a:t>
            </a:fld>
            <a:endParaRPr lang="en-GB"/>
          </a:p>
        </p:txBody>
      </p:sp>
      <p:sp>
        <p:nvSpPr>
          <p:cNvPr id="6" name="Footer Placeholder 5">
            <a:extLst>
              <a:ext uri="{FF2B5EF4-FFF2-40B4-BE49-F238E27FC236}">
                <a16:creationId xmlns:a16="http://schemas.microsoft.com/office/drawing/2014/main" id="{0D9F3F37-4642-BE47-4C8E-C306974E1E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296C5F-3FAC-59BC-DF7A-BACA85D4DB3E}"/>
              </a:ext>
            </a:extLst>
          </p:cNvPr>
          <p:cNvSpPr>
            <a:spLocks noGrp="1"/>
          </p:cNvSpPr>
          <p:nvPr>
            <p:ph type="sldNum" sz="quarter" idx="12"/>
          </p:nvPr>
        </p:nvSpPr>
        <p:spPr/>
        <p:txBody>
          <a:bodyPr/>
          <a:lstStyle/>
          <a:p>
            <a:fld id="{E7F01CAE-3FE6-41B8-89AE-2F23ECCE13B4}" type="slidenum">
              <a:rPr lang="en-GB" smtClean="0"/>
              <a:t>‹#›</a:t>
            </a:fld>
            <a:endParaRPr lang="en-GB"/>
          </a:p>
        </p:txBody>
      </p:sp>
    </p:spTree>
    <p:extLst>
      <p:ext uri="{BB962C8B-B14F-4D97-AF65-F5344CB8AC3E}">
        <p14:creationId xmlns:p14="http://schemas.microsoft.com/office/powerpoint/2010/main" val="403738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20A7-B400-87D7-12CE-61F4E7FB70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50CE79-75AD-251C-918B-5695D1763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F2AB08-6A06-F8B4-3010-FA1D69E8B8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618D75-E287-A6B4-0F18-653EC8350F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AD1454-822B-A985-14EF-588057EB5D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0FDF87-4269-1237-1742-3262D21249AA}"/>
              </a:ext>
            </a:extLst>
          </p:cNvPr>
          <p:cNvSpPr>
            <a:spLocks noGrp="1"/>
          </p:cNvSpPr>
          <p:nvPr>
            <p:ph type="dt" sz="half" idx="10"/>
          </p:nvPr>
        </p:nvSpPr>
        <p:spPr/>
        <p:txBody>
          <a:bodyPr/>
          <a:lstStyle/>
          <a:p>
            <a:fld id="{D5714564-825F-4084-817D-6110BE491DA3}" type="datetimeFigureOut">
              <a:rPr lang="en-GB" smtClean="0"/>
              <a:t>29/11/2023</a:t>
            </a:fld>
            <a:endParaRPr lang="en-GB"/>
          </a:p>
        </p:txBody>
      </p:sp>
      <p:sp>
        <p:nvSpPr>
          <p:cNvPr id="8" name="Footer Placeholder 7">
            <a:extLst>
              <a:ext uri="{FF2B5EF4-FFF2-40B4-BE49-F238E27FC236}">
                <a16:creationId xmlns:a16="http://schemas.microsoft.com/office/drawing/2014/main" id="{B47A5DA3-CBA5-2DE9-A237-ED824F1388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D415E8-6482-000C-5FDD-463A50B2A3CF}"/>
              </a:ext>
            </a:extLst>
          </p:cNvPr>
          <p:cNvSpPr>
            <a:spLocks noGrp="1"/>
          </p:cNvSpPr>
          <p:nvPr>
            <p:ph type="sldNum" sz="quarter" idx="12"/>
          </p:nvPr>
        </p:nvSpPr>
        <p:spPr/>
        <p:txBody>
          <a:bodyPr/>
          <a:lstStyle/>
          <a:p>
            <a:fld id="{E7F01CAE-3FE6-41B8-89AE-2F23ECCE13B4}" type="slidenum">
              <a:rPr lang="en-GB" smtClean="0"/>
              <a:t>‹#›</a:t>
            </a:fld>
            <a:endParaRPr lang="en-GB"/>
          </a:p>
        </p:txBody>
      </p:sp>
    </p:spTree>
    <p:extLst>
      <p:ext uri="{BB962C8B-B14F-4D97-AF65-F5344CB8AC3E}">
        <p14:creationId xmlns:p14="http://schemas.microsoft.com/office/powerpoint/2010/main" val="62273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85E5-3F20-E442-8BA9-09C9B24FE0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81EAF9-CE10-CE42-F787-CEE4158863E5}"/>
              </a:ext>
            </a:extLst>
          </p:cNvPr>
          <p:cNvSpPr>
            <a:spLocks noGrp="1"/>
          </p:cNvSpPr>
          <p:nvPr>
            <p:ph type="dt" sz="half" idx="10"/>
          </p:nvPr>
        </p:nvSpPr>
        <p:spPr/>
        <p:txBody>
          <a:bodyPr/>
          <a:lstStyle/>
          <a:p>
            <a:fld id="{D5714564-825F-4084-817D-6110BE491DA3}" type="datetimeFigureOut">
              <a:rPr lang="en-GB" smtClean="0"/>
              <a:t>29/11/2023</a:t>
            </a:fld>
            <a:endParaRPr lang="en-GB"/>
          </a:p>
        </p:txBody>
      </p:sp>
      <p:sp>
        <p:nvSpPr>
          <p:cNvPr id="4" name="Footer Placeholder 3">
            <a:extLst>
              <a:ext uri="{FF2B5EF4-FFF2-40B4-BE49-F238E27FC236}">
                <a16:creationId xmlns:a16="http://schemas.microsoft.com/office/drawing/2014/main" id="{32EC5DBB-E6C5-6AD2-9ADA-8E9FB98BA1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69361C-8A54-E243-C60F-E572E159F230}"/>
              </a:ext>
            </a:extLst>
          </p:cNvPr>
          <p:cNvSpPr>
            <a:spLocks noGrp="1"/>
          </p:cNvSpPr>
          <p:nvPr>
            <p:ph type="sldNum" sz="quarter" idx="12"/>
          </p:nvPr>
        </p:nvSpPr>
        <p:spPr/>
        <p:txBody>
          <a:bodyPr/>
          <a:lstStyle/>
          <a:p>
            <a:fld id="{E7F01CAE-3FE6-41B8-89AE-2F23ECCE13B4}" type="slidenum">
              <a:rPr lang="en-GB" smtClean="0"/>
              <a:t>‹#›</a:t>
            </a:fld>
            <a:endParaRPr lang="en-GB"/>
          </a:p>
        </p:txBody>
      </p:sp>
    </p:spTree>
    <p:extLst>
      <p:ext uri="{BB962C8B-B14F-4D97-AF65-F5344CB8AC3E}">
        <p14:creationId xmlns:p14="http://schemas.microsoft.com/office/powerpoint/2010/main" val="2667211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20BFF-2A81-55A2-BEE2-936E79FF09C5}"/>
              </a:ext>
            </a:extLst>
          </p:cNvPr>
          <p:cNvSpPr>
            <a:spLocks noGrp="1"/>
          </p:cNvSpPr>
          <p:nvPr>
            <p:ph type="dt" sz="half" idx="10"/>
          </p:nvPr>
        </p:nvSpPr>
        <p:spPr/>
        <p:txBody>
          <a:bodyPr/>
          <a:lstStyle/>
          <a:p>
            <a:fld id="{D5714564-825F-4084-817D-6110BE491DA3}" type="datetimeFigureOut">
              <a:rPr lang="en-GB" smtClean="0"/>
              <a:t>29/11/2023</a:t>
            </a:fld>
            <a:endParaRPr lang="en-GB"/>
          </a:p>
        </p:txBody>
      </p:sp>
      <p:sp>
        <p:nvSpPr>
          <p:cNvPr id="3" name="Footer Placeholder 2">
            <a:extLst>
              <a:ext uri="{FF2B5EF4-FFF2-40B4-BE49-F238E27FC236}">
                <a16:creationId xmlns:a16="http://schemas.microsoft.com/office/drawing/2014/main" id="{D7FB55DB-D82E-6449-AB4D-D79DF9CFFC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282DED-6D93-6C29-A7A1-6DF51A468A1F}"/>
              </a:ext>
            </a:extLst>
          </p:cNvPr>
          <p:cNvSpPr>
            <a:spLocks noGrp="1"/>
          </p:cNvSpPr>
          <p:nvPr>
            <p:ph type="sldNum" sz="quarter" idx="12"/>
          </p:nvPr>
        </p:nvSpPr>
        <p:spPr/>
        <p:txBody>
          <a:bodyPr/>
          <a:lstStyle/>
          <a:p>
            <a:fld id="{E7F01CAE-3FE6-41B8-89AE-2F23ECCE13B4}" type="slidenum">
              <a:rPr lang="en-GB" smtClean="0"/>
              <a:t>‹#›</a:t>
            </a:fld>
            <a:endParaRPr lang="en-GB"/>
          </a:p>
        </p:txBody>
      </p:sp>
    </p:spTree>
    <p:extLst>
      <p:ext uri="{BB962C8B-B14F-4D97-AF65-F5344CB8AC3E}">
        <p14:creationId xmlns:p14="http://schemas.microsoft.com/office/powerpoint/2010/main" val="403702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9F8B-1E81-8EB9-3D71-DCF728CBE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017DAF-D932-5E38-DFC1-D3D7F535C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3A7D44-E308-D4AD-6EAB-FF07F24DE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DBF7E-CE64-84D6-E6BE-62F67FF3B51A}"/>
              </a:ext>
            </a:extLst>
          </p:cNvPr>
          <p:cNvSpPr>
            <a:spLocks noGrp="1"/>
          </p:cNvSpPr>
          <p:nvPr>
            <p:ph type="dt" sz="half" idx="10"/>
          </p:nvPr>
        </p:nvSpPr>
        <p:spPr/>
        <p:txBody>
          <a:bodyPr/>
          <a:lstStyle/>
          <a:p>
            <a:fld id="{D5714564-825F-4084-817D-6110BE491DA3}" type="datetimeFigureOut">
              <a:rPr lang="en-GB" smtClean="0"/>
              <a:t>29/11/2023</a:t>
            </a:fld>
            <a:endParaRPr lang="en-GB"/>
          </a:p>
        </p:txBody>
      </p:sp>
      <p:sp>
        <p:nvSpPr>
          <p:cNvPr id="6" name="Footer Placeholder 5">
            <a:extLst>
              <a:ext uri="{FF2B5EF4-FFF2-40B4-BE49-F238E27FC236}">
                <a16:creationId xmlns:a16="http://schemas.microsoft.com/office/drawing/2014/main" id="{B3FEB36A-1978-417B-C4D9-555E5F226B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420BE2-C1F4-8153-36C8-42E7E5A35297}"/>
              </a:ext>
            </a:extLst>
          </p:cNvPr>
          <p:cNvSpPr>
            <a:spLocks noGrp="1"/>
          </p:cNvSpPr>
          <p:nvPr>
            <p:ph type="sldNum" sz="quarter" idx="12"/>
          </p:nvPr>
        </p:nvSpPr>
        <p:spPr/>
        <p:txBody>
          <a:bodyPr/>
          <a:lstStyle/>
          <a:p>
            <a:fld id="{E7F01CAE-3FE6-41B8-89AE-2F23ECCE13B4}" type="slidenum">
              <a:rPr lang="en-GB" smtClean="0"/>
              <a:t>‹#›</a:t>
            </a:fld>
            <a:endParaRPr lang="en-GB"/>
          </a:p>
        </p:txBody>
      </p:sp>
    </p:spTree>
    <p:extLst>
      <p:ext uri="{BB962C8B-B14F-4D97-AF65-F5344CB8AC3E}">
        <p14:creationId xmlns:p14="http://schemas.microsoft.com/office/powerpoint/2010/main" val="209340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1BBD-DA8B-A42E-331D-F99577125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4CF21F-EEA8-4C4C-6C3E-430DA46D7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852634-B473-D1E3-71C2-4CFBA4CCE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4B77D-ABC5-ECC0-A0BB-CDE00C72A2D0}"/>
              </a:ext>
            </a:extLst>
          </p:cNvPr>
          <p:cNvSpPr>
            <a:spLocks noGrp="1"/>
          </p:cNvSpPr>
          <p:nvPr>
            <p:ph type="dt" sz="half" idx="10"/>
          </p:nvPr>
        </p:nvSpPr>
        <p:spPr/>
        <p:txBody>
          <a:bodyPr/>
          <a:lstStyle/>
          <a:p>
            <a:fld id="{D5714564-825F-4084-817D-6110BE491DA3}" type="datetimeFigureOut">
              <a:rPr lang="en-GB" smtClean="0"/>
              <a:t>29/11/2023</a:t>
            </a:fld>
            <a:endParaRPr lang="en-GB"/>
          </a:p>
        </p:txBody>
      </p:sp>
      <p:sp>
        <p:nvSpPr>
          <p:cNvPr id="6" name="Footer Placeholder 5">
            <a:extLst>
              <a:ext uri="{FF2B5EF4-FFF2-40B4-BE49-F238E27FC236}">
                <a16:creationId xmlns:a16="http://schemas.microsoft.com/office/drawing/2014/main" id="{0C5541CA-F147-EBC1-53B1-7818E3484E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8B5AC1-0A73-B25E-2D02-5BBE3DDA4B36}"/>
              </a:ext>
            </a:extLst>
          </p:cNvPr>
          <p:cNvSpPr>
            <a:spLocks noGrp="1"/>
          </p:cNvSpPr>
          <p:nvPr>
            <p:ph type="sldNum" sz="quarter" idx="12"/>
          </p:nvPr>
        </p:nvSpPr>
        <p:spPr/>
        <p:txBody>
          <a:bodyPr/>
          <a:lstStyle/>
          <a:p>
            <a:fld id="{E7F01CAE-3FE6-41B8-89AE-2F23ECCE13B4}" type="slidenum">
              <a:rPr lang="en-GB" smtClean="0"/>
              <a:t>‹#›</a:t>
            </a:fld>
            <a:endParaRPr lang="en-GB"/>
          </a:p>
        </p:txBody>
      </p:sp>
    </p:spTree>
    <p:extLst>
      <p:ext uri="{BB962C8B-B14F-4D97-AF65-F5344CB8AC3E}">
        <p14:creationId xmlns:p14="http://schemas.microsoft.com/office/powerpoint/2010/main" val="264130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BE6AE9-9CFD-7429-9108-EA306DE462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1B56CD-D680-CCDA-1F7C-498E3699A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306618-010E-B368-145E-BAF86E9FC0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14564-825F-4084-817D-6110BE491DA3}" type="datetimeFigureOut">
              <a:rPr lang="en-GB" smtClean="0"/>
              <a:t>29/11/2023</a:t>
            </a:fld>
            <a:endParaRPr lang="en-GB"/>
          </a:p>
        </p:txBody>
      </p:sp>
      <p:sp>
        <p:nvSpPr>
          <p:cNvPr id="5" name="Footer Placeholder 4">
            <a:extLst>
              <a:ext uri="{FF2B5EF4-FFF2-40B4-BE49-F238E27FC236}">
                <a16:creationId xmlns:a16="http://schemas.microsoft.com/office/drawing/2014/main" id="{E5716A54-1311-1909-9E67-8FFB7A133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F201A3-8029-8C13-FD8D-820865A224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01CAE-3FE6-41B8-89AE-2F23ECCE13B4}" type="slidenum">
              <a:rPr lang="en-GB" smtClean="0"/>
              <a:t>‹#›</a:t>
            </a:fld>
            <a:endParaRPr lang="en-GB"/>
          </a:p>
        </p:txBody>
      </p:sp>
    </p:spTree>
    <p:extLst>
      <p:ext uri="{BB962C8B-B14F-4D97-AF65-F5344CB8AC3E}">
        <p14:creationId xmlns:p14="http://schemas.microsoft.com/office/powerpoint/2010/main" val="866678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mailto:SCRMnoreply@sphera.com"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hyperlink" Target="mailto:supplierresiliency@cummins.com" TargetMode="Externa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4626BD8-FCCC-8914-A30F-27CCD1587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49" y="5274083"/>
            <a:ext cx="1013083" cy="95515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D0990C3-F430-F651-166A-ED1BAA52E6E1}"/>
              </a:ext>
            </a:extLst>
          </p:cNvPr>
          <p:cNvCxnSpPr/>
          <p:nvPr/>
        </p:nvCxnSpPr>
        <p:spPr>
          <a:xfrm>
            <a:off x="0" y="6858000"/>
            <a:ext cx="12192000" cy="0"/>
          </a:xfrm>
          <a:prstGeom prst="line">
            <a:avLst/>
          </a:prstGeom>
        </p:spPr>
        <p:style>
          <a:lnRef idx="3">
            <a:schemeClr val="dk1"/>
          </a:lnRef>
          <a:fillRef idx="0">
            <a:schemeClr val="dk1"/>
          </a:fillRef>
          <a:effectRef idx="2">
            <a:schemeClr val="dk1"/>
          </a:effectRef>
          <a:fontRef idx="minor">
            <a:schemeClr val="tx1"/>
          </a:fontRef>
        </p:style>
      </p:cxnSp>
      <p:sp>
        <p:nvSpPr>
          <p:cNvPr id="9" name="object 115">
            <a:extLst>
              <a:ext uri="{FF2B5EF4-FFF2-40B4-BE49-F238E27FC236}">
                <a16:creationId xmlns:a16="http://schemas.microsoft.com/office/drawing/2014/main" id="{4A2DDD29-7AC8-E97B-FD5B-AEF8BDC0211D}"/>
              </a:ext>
            </a:extLst>
          </p:cNvPr>
          <p:cNvSpPr/>
          <p:nvPr/>
        </p:nvSpPr>
        <p:spPr>
          <a:xfrm>
            <a:off x="4638612" y="-6055"/>
            <a:ext cx="7559444" cy="6858000"/>
          </a:xfrm>
          <a:custGeom>
            <a:avLst/>
            <a:gdLst/>
            <a:ahLst/>
            <a:cxnLst/>
            <a:rect l="l" t="t" r="r" b="b"/>
            <a:pathLst>
              <a:path w="2884170" h="2505075">
                <a:moveTo>
                  <a:pt x="2881667" y="0"/>
                </a:moveTo>
                <a:lnTo>
                  <a:pt x="936696" y="0"/>
                </a:lnTo>
                <a:lnTo>
                  <a:pt x="0" y="2504622"/>
                </a:lnTo>
                <a:lnTo>
                  <a:pt x="2884172" y="2504622"/>
                </a:lnTo>
                <a:lnTo>
                  <a:pt x="2881667" y="0"/>
                </a:lnTo>
                <a:close/>
              </a:path>
            </a:pathLst>
          </a:custGeom>
          <a:solidFill>
            <a:srgbClr val="C6C6C6"/>
          </a:solidFill>
        </p:spPr>
        <p:txBody>
          <a:bodyPr wrap="square" lIns="0" tIns="0" rIns="0" bIns="0" rtlCol="0"/>
          <a:lstStyle/>
          <a:p>
            <a:endParaRPr/>
          </a:p>
        </p:txBody>
      </p:sp>
      <p:sp>
        <p:nvSpPr>
          <p:cNvPr id="11" name="object 2">
            <a:extLst>
              <a:ext uri="{FF2B5EF4-FFF2-40B4-BE49-F238E27FC236}">
                <a16:creationId xmlns:a16="http://schemas.microsoft.com/office/drawing/2014/main" id="{1D2AA0B2-2130-0801-A6B1-1D31A1B75644}"/>
              </a:ext>
            </a:extLst>
          </p:cNvPr>
          <p:cNvSpPr txBox="1"/>
          <p:nvPr/>
        </p:nvSpPr>
        <p:spPr>
          <a:xfrm>
            <a:off x="712949" y="777996"/>
            <a:ext cx="4404462" cy="1616020"/>
          </a:xfrm>
          <a:prstGeom prst="rect">
            <a:avLst/>
          </a:prstGeom>
        </p:spPr>
        <p:txBody>
          <a:bodyPr vert="horz" wrap="square" lIns="0" tIns="90170" rIns="0" bIns="0" rtlCol="0">
            <a:spAutoFit/>
          </a:bodyPr>
          <a:lstStyle/>
          <a:p>
            <a:pPr marL="12700" marR="5080">
              <a:lnSpc>
                <a:spcPct val="74900"/>
              </a:lnSpc>
              <a:spcBef>
                <a:spcPts val="710"/>
              </a:spcBef>
            </a:pPr>
            <a:r>
              <a:rPr lang="en-GB" sz="4400" b="1" dirty="0">
                <a:solidFill>
                  <a:srgbClr val="1D1D1B"/>
                </a:solidFill>
                <a:latin typeface="Arial"/>
                <a:cs typeface="Arial"/>
              </a:rPr>
              <a:t>CUMMINS SUPPLY CHAIN RESILIENCE </a:t>
            </a:r>
            <a:endParaRPr sz="4400" dirty="0">
              <a:latin typeface="Arial"/>
              <a:cs typeface="Arial"/>
            </a:endParaRPr>
          </a:p>
        </p:txBody>
      </p:sp>
      <p:sp>
        <p:nvSpPr>
          <p:cNvPr id="12" name="object 117">
            <a:extLst>
              <a:ext uri="{FF2B5EF4-FFF2-40B4-BE49-F238E27FC236}">
                <a16:creationId xmlns:a16="http://schemas.microsoft.com/office/drawing/2014/main" id="{75A208A3-0661-D363-0738-99697E5A3BDA}"/>
              </a:ext>
            </a:extLst>
          </p:cNvPr>
          <p:cNvSpPr/>
          <p:nvPr/>
        </p:nvSpPr>
        <p:spPr>
          <a:xfrm>
            <a:off x="4389120" y="696370"/>
            <a:ext cx="2205460" cy="5555835"/>
          </a:xfrm>
          <a:custGeom>
            <a:avLst/>
            <a:gdLst/>
            <a:ahLst/>
            <a:cxnLst/>
            <a:rect l="l" t="t" r="r" b="b"/>
            <a:pathLst>
              <a:path w="758189" h="1854835">
                <a:moveTo>
                  <a:pt x="705877" y="0"/>
                </a:moveTo>
                <a:lnTo>
                  <a:pt x="661283" y="33397"/>
                </a:lnTo>
                <a:lnTo>
                  <a:pt x="3121" y="1787302"/>
                </a:lnTo>
                <a:lnTo>
                  <a:pt x="0" y="1807063"/>
                </a:lnTo>
                <a:lnTo>
                  <a:pt x="4460" y="1825724"/>
                </a:lnTo>
                <a:lnTo>
                  <a:pt x="15562" y="1841217"/>
                </a:lnTo>
                <a:lnTo>
                  <a:pt x="32365" y="1851480"/>
                </a:lnTo>
                <a:lnTo>
                  <a:pt x="51911" y="1854295"/>
                </a:lnTo>
                <a:lnTo>
                  <a:pt x="70492" y="1849478"/>
                </a:lnTo>
                <a:lnTo>
                  <a:pt x="86045" y="1838017"/>
                </a:lnTo>
                <a:lnTo>
                  <a:pt x="96505" y="1820899"/>
                </a:lnTo>
                <a:lnTo>
                  <a:pt x="754666" y="66986"/>
                </a:lnTo>
                <a:lnTo>
                  <a:pt x="757789" y="47221"/>
                </a:lnTo>
                <a:lnTo>
                  <a:pt x="753331" y="28562"/>
                </a:lnTo>
                <a:lnTo>
                  <a:pt x="742229" y="13072"/>
                </a:lnTo>
                <a:lnTo>
                  <a:pt x="725423" y="2815"/>
                </a:lnTo>
                <a:lnTo>
                  <a:pt x="705877" y="0"/>
                </a:lnTo>
                <a:close/>
              </a:path>
            </a:pathLst>
          </a:custGeom>
          <a:solidFill>
            <a:srgbClr val="DB291C"/>
          </a:solidFill>
        </p:spPr>
        <p:txBody>
          <a:bodyPr wrap="square" lIns="0" tIns="0" rIns="0" bIns="0" rtlCol="0"/>
          <a:lstStyle/>
          <a:p>
            <a:endParaRPr/>
          </a:p>
        </p:txBody>
      </p:sp>
      <p:sp>
        <p:nvSpPr>
          <p:cNvPr id="21" name="object 118">
            <a:extLst>
              <a:ext uri="{FF2B5EF4-FFF2-40B4-BE49-F238E27FC236}">
                <a16:creationId xmlns:a16="http://schemas.microsoft.com/office/drawing/2014/main" id="{3D190521-D953-3770-4DDF-E3A58B6DE9C0}"/>
              </a:ext>
            </a:extLst>
          </p:cNvPr>
          <p:cNvSpPr/>
          <p:nvPr/>
        </p:nvSpPr>
        <p:spPr>
          <a:xfrm>
            <a:off x="1916738" y="5274083"/>
            <a:ext cx="5329882" cy="955155"/>
          </a:xfrm>
          <a:custGeom>
            <a:avLst/>
            <a:gdLst/>
            <a:ahLst/>
            <a:cxnLst/>
            <a:rect l="l" t="t" r="r" b="b"/>
            <a:pathLst>
              <a:path w="2352040" h="382905">
                <a:moveTo>
                  <a:pt x="379006" y="3898"/>
                </a:moveTo>
                <a:lnTo>
                  <a:pt x="332054" y="3898"/>
                </a:lnTo>
                <a:lnTo>
                  <a:pt x="318439" y="12382"/>
                </a:lnTo>
                <a:lnTo>
                  <a:pt x="317588" y="11150"/>
                </a:lnTo>
                <a:lnTo>
                  <a:pt x="317068" y="10769"/>
                </a:lnTo>
                <a:lnTo>
                  <a:pt x="315925" y="10477"/>
                </a:lnTo>
                <a:lnTo>
                  <a:pt x="314642" y="10185"/>
                </a:lnTo>
                <a:lnTo>
                  <a:pt x="313131" y="10477"/>
                </a:lnTo>
                <a:lnTo>
                  <a:pt x="309219" y="13208"/>
                </a:lnTo>
                <a:lnTo>
                  <a:pt x="308800" y="15214"/>
                </a:lnTo>
                <a:lnTo>
                  <a:pt x="310273" y="17297"/>
                </a:lnTo>
                <a:lnTo>
                  <a:pt x="312115" y="19989"/>
                </a:lnTo>
                <a:lnTo>
                  <a:pt x="317588" y="15976"/>
                </a:lnTo>
                <a:lnTo>
                  <a:pt x="329057" y="12382"/>
                </a:lnTo>
                <a:lnTo>
                  <a:pt x="333336" y="11036"/>
                </a:lnTo>
                <a:lnTo>
                  <a:pt x="338188" y="11645"/>
                </a:lnTo>
                <a:lnTo>
                  <a:pt x="342303" y="17602"/>
                </a:lnTo>
                <a:lnTo>
                  <a:pt x="344881" y="24625"/>
                </a:lnTo>
                <a:lnTo>
                  <a:pt x="343433" y="31115"/>
                </a:lnTo>
                <a:lnTo>
                  <a:pt x="339166" y="36880"/>
                </a:lnTo>
                <a:lnTo>
                  <a:pt x="333298" y="41744"/>
                </a:lnTo>
                <a:lnTo>
                  <a:pt x="326491" y="45796"/>
                </a:lnTo>
                <a:lnTo>
                  <a:pt x="319608" y="47866"/>
                </a:lnTo>
                <a:lnTo>
                  <a:pt x="312953" y="46697"/>
                </a:lnTo>
                <a:lnTo>
                  <a:pt x="311810" y="45643"/>
                </a:lnTo>
                <a:lnTo>
                  <a:pt x="311810" y="55003"/>
                </a:lnTo>
                <a:lnTo>
                  <a:pt x="298069" y="64541"/>
                </a:lnTo>
                <a:lnTo>
                  <a:pt x="283273" y="43167"/>
                </a:lnTo>
                <a:lnTo>
                  <a:pt x="280657" y="39738"/>
                </a:lnTo>
                <a:lnTo>
                  <a:pt x="277126" y="36487"/>
                </a:lnTo>
                <a:lnTo>
                  <a:pt x="272783" y="39522"/>
                </a:lnTo>
                <a:lnTo>
                  <a:pt x="266065" y="44183"/>
                </a:lnTo>
                <a:lnTo>
                  <a:pt x="272110" y="51041"/>
                </a:lnTo>
                <a:lnTo>
                  <a:pt x="286842" y="72326"/>
                </a:lnTo>
                <a:lnTo>
                  <a:pt x="273113" y="81864"/>
                </a:lnTo>
                <a:lnTo>
                  <a:pt x="267830" y="74256"/>
                </a:lnTo>
                <a:lnTo>
                  <a:pt x="267830" y="85547"/>
                </a:lnTo>
                <a:lnTo>
                  <a:pt x="254076" y="95084"/>
                </a:lnTo>
                <a:lnTo>
                  <a:pt x="249567" y="88582"/>
                </a:lnTo>
                <a:lnTo>
                  <a:pt x="249567" y="98209"/>
                </a:lnTo>
                <a:lnTo>
                  <a:pt x="235826" y="107759"/>
                </a:lnTo>
                <a:lnTo>
                  <a:pt x="221043" y="86410"/>
                </a:lnTo>
                <a:lnTo>
                  <a:pt x="218414" y="82943"/>
                </a:lnTo>
                <a:lnTo>
                  <a:pt x="214896" y="79717"/>
                </a:lnTo>
                <a:lnTo>
                  <a:pt x="203809" y="87388"/>
                </a:lnTo>
                <a:lnTo>
                  <a:pt x="209854" y="94259"/>
                </a:lnTo>
                <a:lnTo>
                  <a:pt x="224612" y="115544"/>
                </a:lnTo>
                <a:lnTo>
                  <a:pt x="210858" y="125095"/>
                </a:lnTo>
                <a:lnTo>
                  <a:pt x="196062" y="103720"/>
                </a:lnTo>
                <a:lnTo>
                  <a:pt x="193446" y="100279"/>
                </a:lnTo>
                <a:lnTo>
                  <a:pt x="189915" y="97040"/>
                </a:lnTo>
                <a:lnTo>
                  <a:pt x="178854" y="104724"/>
                </a:lnTo>
                <a:lnTo>
                  <a:pt x="184886" y="111582"/>
                </a:lnTo>
                <a:lnTo>
                  <a:pt x="199644" y="132880"/>
                </a:lnTo>
                <a:lnTo>
                  <a:pt x="185889" y="142430"/>
                </a:lnTo>
                <a:lnTo>
                  <a:pt x="180873" y="135204"/>
                </a:lnTo>
                <a:lnTo>
                  <a:pt x="180873" y="145910"/>
                </a:lnTo>
                <a:lnTo>
                  <a:pt x="167132" y="155435"/>
                </a:lnTo>
                <a:lnTo>
                  <a:pt x="152323" y="134086"/>
                </a:lnTo>
                <a:lnTo>
                  <a:pt x="149720" y="130632"/>
                </a:lnTo>
                <a:lnTo>
                  <a:pt x="146202" y="127406"/>
                </a:lnTo>
                <a:lnTo>
                  <a:pt x="135140" y="135089"/>
                </a:lnTo>
                <a:lnTo>
                  <a:pt x="141173" y="141947"/>
                </a:lnTo>
                <a:lnTo>
                  <a:pt x="155917" y="163233"/>
                </a:lnTo>
                <a:lnTo>
                  <a:pt x="142176" y="172770"/>
                </a:lnTo>
                <a:lnTo>
                  <a:pt x="127355" y="151422"/>
                </a:lnTo>
                <a:lnTo>
                  <a:pt x="124777" y="147967"/>
                </a:lnTo>
                <a:lnTo>
                  <a:pt x="121234" y="144729"/>
                </a:lnTo>
                <a:lnTo>
                  <a:pt x="110159" y="152412"/>
                </a:lnTo>
                <a:lnTo>
                  <a:pt x="116192" y="159270"/>
                </a:lnTo>
                <a:lnTo>
                  <a:pt x="130937" y="180581"/>
                </a:lnTo>
                <a:lnTo>
                  <a:pt x="117195" y="190093"/>
                </a:lnTo>
                <a:lnTo>
                  <a:pt x="113868" y="185305"/>
                </a:lnTo>
                <a:lnTo>
                  <a:pt x="113868" y="192417"/>
                </a:lnTo>
                <a:lnTo>
                  <a:pt x="99898" y="202120"/>
                </a:lnTo>
                <a:lnTo>
                  <a:pt x="96901" y="198285"/>
                </a:lnTo>
                <a:lnTo>
                  <a:pt x="96316" y="204063"/>
                </a:lnTo>
                <a:lnTo>
                  <a:pt x="93687" y="208038"/>
                </a:lnTo>
                <a:lnTo>
                  <a:pt x="89065" y="211251"/>
                </a:lnTo>
                <a:lnTo>
                  <a:pt x="83019" y="214096"/>
                </a:lnTo>
                <a:lnTo>
                  <a:pt x="76885" y="214452"/>
                </a:lnTo>
                <a:lnTo>
                  <a:pt x="72085" y="212648"/>
                </a:lnTo>
                <a:lnTo>
                  <a:pt x="72085" y="221424"/>
                </a:lnTo>
                <a:lnTo>
                  <a:pt x="54102" y="233908"/>
                </a:lnTo>
                <a:lnTo>
                  <a:pt x="43268" y="238950"/>
                </a:lnTo>
                <a:lnTo>
                  <a:pt x="31699" y="239687"/>
                </a:lnTo>
                <a:lnTo>
                  <a:pt x="20485" y="235546"/>
                </a:lnTo>
                <a:lnTo>
                  <a:pt x="10731" y="225971"/>
                </a:lnTo>
                <a:lnTo>
                  <a:pt x="5219" y="213385"/>
                </a:lnTo>
                <a:lnTo>
                  <a:pt x="5384" y="201333"/>
                </a:lnTo>
                <a:lnTo>
                  <a:pt x="10160" y="190741"/>
                </a:lnTo>
                <a:lnTo>
                  <a:pt x="18465" y="182511"/>
                </a:lnTo>
                <a:lnTo>
                  <a:pt x="36461" y="170027"/>
                </a:lnTo>
                <a:lnTo>
                  <a:pt x="46596" y="184645"/>
                </a:lnTo>
                <a:lnTo>
                  <a:pt x="23075" y="200964"/>
                </a:lnTo>
                <a:lnTo>
                  <a:pt x="22618" y="209080"/>
                </a:lnTo>
                <a:lnTo>
                  <a:pt x="26657" y="214884"/>
                </a:lnTo>
                <a:lnTo>
                  <a:pt x="30645" y="220649"/>
                </a:lnTo>
                <a:lnTo>
                  <a:pt x="38379" y="223050"/>
                </a:lnTo>
                <a:lnTo>
                  <a:pt x="61899" y="206730"/>
                </a:lnTo>
                <a:lnTo>
                  <a:pt x="72085" y="221424"/>
                </a:lnTo>
                <a:lnTo>
                  <a:pt x="72085" y="212648"/>
                </a:lnTo>
                <a:lnTo>
                  <a:pt x="71183" y="212305"/>
                </a:lnTo>
                <a:lnTo>
                  <a:pt x="66382" y="207581"/>
                </a:lnTo>
                <a:lnTo>
                  <a:pt x="65786" y="206730"/>
                </a:lnTo>
                <a:lnTo>
                  <a:pt x="49517" y="183248"/>
                </a:lnTo>
                <a:lnTo>
                  <a:pt x="63258" y="173697"/>
                </a:lnTo>
                <a:lnTo>
                  <a:pt x="78066" y="195072"/>
                </a:lnTo>
                <a:lnTo>
                  <a:pt x="80683" y="198513"/>
                </a:lnTo>
                <a:lnTo>
                  <a:pt x="84201" y="201752"/>
                </a:lnTo>
                <a:lnTo>
                  <a:pt x="95275" y="194056"/>
                </a:lnTo>
                <a:lnTo>
                  <a:pt x="89230" y="187198"/>
                </a:lnTo>
                <a:lnTo>
                  <a:pt x="88823" y="186639"/>
                </a:lnTo>
                <a:lnTo>
                  <a:pt x="79857" y="173697"/>
                </a:lnTo>
                <a:lnTo>
                  <a:pt x="77317" y="170027"/>
                </a:lnTo>
                <a:lnTo>
                  <a:pt x="74472" y="165925"/>
                </a:lnTo>
                <a:lnTo>
                  <a:pt x="88226" y="156387"/>
                </a:lnTo>
                <a:lnTo>
                  <a:pt x="109308" y="186778"/>
                </a:lnTo>
                <a:lnTo>
                  <a:pt x="110782" y="188760"/>
                </a:lnTo>
                <a:lnTo>
                  <a:pt x="113868" y="192417"/>
                </a:lnTo>
                <a:lnTo>
                  <a:pt x="113868" y="185305"/>
                </a:lnTo>
                <a:lnTo>
                  <a:pt x="96215" y="159829"/>
                </a:lnTo>
                <a:lnTo>
                  <a:pt x="94640" y="157721"/>
                </a:lnTo>
                <a:lnTo>
                  <a:pt x="93522" y="156387"/>
                </a:lnTo>
                <a:lnTo>
                  <a:pt x="91567" y="154063"/>
                </a:lnTo>
                <a:lnTo>
                  <a:pt x="105181" y="144614"/>
                </a:lnTo>
                <a:lnTo>
                  <a:pt x="109562" y="150469"/>
                </a:lnTo>
                <a:lnTo>
                  <a:pt x="109702" y="150368"/>
                </a:lnTo>
                <a:lnTo>
                  <a:pt x="108902" y="144614"/>
                </a:lnTo>
                <a:lnTo>
                  <a:pt x="108775" y="143624"/>
                </a:lnTo>
                <a:lnTo>
                  <a:pt x="112255" y="138430"/>
                </a:lnTo>
                <a:lnTo>
                  <a:pt x="122085" y="131597"/>
                </a:lnTo>
                <a:lnTo>
                  <a:pt x="128676" y="130454"/>
                </a:lnTo>
                <a:lnTo>
                  <a:pt x="133273" y="133807"/>
                </a:lnTo>
                <a:lnTo>
                  <a:pt x="132956" y="130454"/>
                </a:lnTo>
                <a:lnTo>
                  <a:pt x="153517" y="114693"/>
                </a:lnTo>
                <a:lnTo>
                  <a:pt x="159219" y="116840"/>
                </a:lnTo>
                <a:lnTo>
                  <a:pt x="164033" y="121577"/>
                </a:lnTo>
                <a:lnTo>
                  <a:pt x="180873" y="145910"/>
                </a:lnTo>
                <a:lnTo>
                  <a:pt x="180873" y="135204"/>
                </a:lnTo>
                <a:lnTo>
                  <a:pt x="166662" y="114693"/>
                </a:lnTo>
                <a:lnTo>
                  <a:pt x="164909" y="112153"/>
                </a:lnTo>
                <a:lnTo>
                  <a:pt x="163334" y="110032"/>
                </a:lnTo>
                <a:lnTo>
                  <a:pt x="160274" y="106375"/>
                </a:lnTo>
                <a:lnTo>
                  <a:pt x="173875" y="96926"/>
                </a:lnTo>
                <a:lnTo>
                  <a:pt x="178244" y="102781"/>
                </a:lnTo>
                <a:lnTo>
                  <a:pt x="178396" y="102692"/>
                </a:lnTo>
                <a:lnTo>
                  <a:pt x="177609" y="96926"/>
                </a:lnTo>
                <a:lnTo>
                  <a:pt x="177469" y="95923"/>
                </a:lnTo>
                <a:lnTo>
                  <a:pt x="180924" y="90716"/>
                </a:lnTo>
                <a:lnTo>
                  <a:pt x="190792" y="83896"/>
                </a:lnTo>
                <a:lnTo>
                  <a:pt x="197370" y="82765"/>
                </a:lnTo>
                <a:lnTo>
                  <a:pt x="201955" y="86106"/>
                </a:lnTo>
                <a:lnTo>
                  <a:pt x="201650" y="82765"/>
                </a:lnTo>
                <a:lnTo>
                  <a:pt x="222199" y="67005"/>
                </a:lnTo>
                <a:lnTo>
                  <a:pt x="227914" y="69164"/>
                </a:lnTo>
                <a:lnTo>
                  <a:pt x="232714" y="73888"/>
                </a:lnTo>
                <a:lnTo>
                  <a:pt x="249567" y="98209"/>
                </a:lnTo>
                <a:lnTo>
                  <a:pt x="249567" y="88582"/>
                </a:lnTo>
                <a:lnTo>
                  <a:pt x="234619" y="67005"/>
                </a:lnTo>
                <a:lnTo>
                  <a:pt x="228892" y="58737"/>
                </a:lnTo>
                <a:lnTo>
                  <a:pt x="237769" y="52565"/>
                </a:lnTo>
                <a:lnTo>
                  <a:pt x="242620" y="49187"/>
                </a:lnTo>
                <a:lnTo>
                  <a:pt x="267830" y="85547"/>
                </a:lnTo>
                <a:lnTo>
                  <a:pt x="267830" y="74256"/>
                </a:lnTo>
                <a:lnTo>
                  <a:pt x="252120" y="51600"/>
                </a:lnTo>
                <a:lnTo>
                  <a:pt x="250558" y="49479"/>
                </a:lnTo>
                <a:lnTo>
                  <a:pt x="250317" y="49187"/>
                </a:lnTo>
                <a:lnTo>
                  <a:pt x="247472" y="45821"/>
                </a:lnTo>
                <a:lnTo>
                  <a:pt x="261442" y="36131"/>
                </a:lnTo>
                <a:lnTo>
                  <a:pt x="264414" y="39954"/>
                </a:lnTo>
                <a:lnTo>
                  <a:pt x="264820" y="36131"/>
                </a:lnTo>
                <a:lnTo>
                  <a:pt x="265023" y="34175"/>
                </a:lnTo>
                <a:lnTo>
                  <a:pt x="265645" y="33223"/>
                </a:lnTo>
                <a:lnTo>
                  <a:pt x="267627" y="30213"/>
                </a:lnTo>
                <a:lnTo>
                  <a:pt x="272275" y="27012"/>
                </a:lnTo>
                <a:lnTo>
                  <a:pt x="278333" y="24168"/>
                </a:lnTo>
                <a:lnTo>
                  <a:pt x="284454" y="23787"/>
                </a:lnTo>
                <a:lnTo>
                  <a:pt x="290156" y="25933"/>
                </a:lnTo>
                <a:lnTo>
                  <a:pt x="294944" y="30657"/>
                </a:lnTo>
                <a:lnTo>
                  <a:pt x="311810" y="55003"/>
                </a:lnTo>
                <a:lnTo>
                  <a:pt x="311810" y="45643"/>
                </a:lnTo>
                <a:lnTo>
                  <a:pt x="306870" y="41021"/>
                </a:lnTo>
                <a:lnTo>
                  <a:pt x="319900" y="31978"/>
                </a:lnTo>
                <a:lnTo>
                  <a:pt x="320446" y="33223"/>
                </a:lnTo>
                <a:lnTo>
                  <a:pt x="321640" y="34175"/>
                </a:lnTo>
                <a:lnTo>
                  <a:pt x="323088" y="34582"/>
                </a:lnTo>
                <a:lnTo>
                  <a:pt x="324548" y="34963"/>
                </a:lnTo>
                <a:lnTo>
                  <a:pt x="326186" y="34886"/>
                </a:lnTo>
                <a:lnTo>
                  <a:pt x="330174" y="32118"/>
                </a:lnTo>
                <a:lnTo>
                  <a:pt x="330250" y="31978"/>
                </a:lnTo>
                <a:lnTo>
                  <a:pt x="330581" y="31356"/>
                </a:lnTo>
                <a:lnTo>
                  <a:pt x="331419" y="29756"/>
                </a:lnTo>
                <a:lnTo>
                  <a:pt x="329819" y="27419"/>
                </a:lnTo>
                <a:lnTo>
                  <a:pt x="324154" y="26428"/>
                </a:lnTo>
                <a:lnTo>
                  <a:pt x="315353" y="29527"/>
                </a:lnTo>
                <a:lnTo>
                  <a:pt x="305689" y="31356"/>
                </a:lnTo>
                <a:lnTo>
                  <a:pt x="297383" y="26568"/>
                </a:lnTo>
                <a:lnTo>
                  <a:pt x="296227" y="23787"/>
                </a:lnTo>
                <a:lnTo>
                  <a:pt x="294703" y="20116"/>
                </a:lnTo>
                <a:lnTo>
                  <a:pt x="295414" y="14300"/>
                </a:lnTo>
                <a:lnTo>
                  <a:pt x="306806" y="3886"/>
                </a:lnTo>
                <a:lnTo>
                  <a:pt x="238379" y="3898"/>
                </a:lnTo>
                <a:lnTo>
                  <a:pt x="238379" y="42913"/>
                </a:lnTo>
                <a:lnTo>
                  <a:pt x="224485" y="52565"/>
                </a:lnTo>
                <a:lnTo>
                  <a:pt x="217766" y="42862"/>
                </a:lnTo>
                <a:lnTo>
                  <a:pt x="231648" y="33223"/>
                </a:lnTo>
                <a:lnTo>
                  <a:pt x="238379" y="42913"/>
                </a:lnTo>
                <a:lnTo>
                  <a:pt x="238379" y="3898"/>
                </a:lnTo>
                <a:lnTo>
                  <a:pt x="198818" y="3898"/>
                </a:lnTo>
                <a:lnTo>
                  <a:pt x="157772" y="7899"/>
                </a:lnTo>
                <a:lnTo>
                  <a:pt x="117690" y="19824"/>
                </a:lnTo>
                <a:lnTo>
                  <a:pt x="80518" y="39522"/>
                </a:lnTo>
                <a:lnTo>
                  <a:pt x="48221" y="66840"/>
                </a:lnTo>
                <a:lnTo>
                  <a:pt x="22733" y="101625"/>
                </a:lnTo>
                <a:lnTo>
                  <a:pt x="6007" y="143725"/>
                </a:lnTo>
                <a:lnTo>
                  <a:pt x="0" y="192989"/>
                </a:lnTo>
                <a:lnTo>
                  <a:pt x="5816" y="242049"/>
                </a:lnTo>
                <a:lnTo>
                  <a:pt x="22085" y="284073"/>
                </a:lnTo>
                <a:lnTo>
                  <a:pt x="47053" y="318858"/>
                </a:lnTo>
                <a:lnTo>
                  <a:pt x="78968" y="346240"/>
                </a:lnTo>
                <a:lnTo>
                  <a:pt x="116065" y="366026"/>
                </a:lnTo>
                <a:lnTo>
                  <a:pt x="156603" y="378028"/>
                </a:lnTo>
                <a:lnTo>
                  <a:pt x="198818" y="382066"/>
                </a:lnTo>
                <a:lnTo>
                  <a:pt x="379006" y="382066"/>
                </a:lnTo>
                <a:lnTo>
                  <a:pt x="379006" y="241630"/>
                </a:lnTo>
                <a:lnTo>
                  <a:pt x="215290" y="241630"/>
                </a:lnTo>
                <a:lnTo>
                  <a:pt x="199313" y="239687"/>
                </a:lnTo>
                <a:lnTo>
                  <a:pt x="164236" y="216687"/>
                </a:lnTo>
                <a:lnTo>
                  <a:pt x="158496" y="192989"/>
                </a:lnTo>
                <a:lnTo>
                  <a:pt x="159156" y="190093"/>
                </a:lnTo>
                <a:lnTo>
                  <a:pt x="163106" y="172770"/>
                </a:lnTo>
                <a:lnTo>
                  <a:pt x="196735" y="144716"/>
                </a:lnTo>
                <a:lnTo>
                  <a:pt x="215290" y="142455"/>
                </a:lnTo>
                <a:lnTo>
                  <a:pt x="379006" y="142455"/>
                </a:lnTo>
                <a:lnTo>
                  <a:pt x="379006" y="142430"/>
                </a:lnTo>
                <a:lnTo>
                  <a:pt x="379006" y="11036"/>
                </a:lnTo>
                <a:lnTo>
                  <a:pt x="379006" y="3898"/>
                </a:lnTo>
                <a:close/>
              </a:path>
              <a:path w="2352040" h="382905">
                <a:moveTo>
                  <a:pt x="420230" y="373634"/>
                </a:moveTo>
                <a:lnTo>
                  <a:pt x="412813" y="362534"/>
                </a:lnTo>
                <a:lnTo>
                  <a:pt x="416153" y="361975"/>
                </a:lnTo>
                <a:lnTo>
                  <a:pt x="419061" y="359968"/>
                </a:lnTo>
                <a:lnTo>
                  <a:pt x="419061" y="351256"/>
                </a:lnTo>
                <a:lnTo>
                  <a:pt x="419061" y="351104"/>
                </a:lnTo>
                <a:lnTo>
                  <a:pt x="416598" y="348653"/>
                </a:lnTo>
                <a:lnTo>
                  <a:pt x="416001" y="348653"/>
                </a:lnTo>
                <a:lnTo>
                  <a:pt x="416001" y="352107"/>
                </a:lnTo>
                <a:lnTo>
                  <a:pt x="416001" y="359803"/>
                </a:lnTo>
                <a:lnTo>
                  <a:pt x="412292" y="359918"/>
                </a:lnTo>
                <a:lnTo>
                  <a:pt x="404482" y="359918"/>
                </a:lnTo>
                <a:lnTo>
                  <a:pt x="404482" y="351256"/>
                </a:lnTo>
                <a:lnTo>
                  <a:pt x="413105" y="351256"/>
                </a:lnTo>
                <a:lnTo>
                  <a:pt x="416001" y="352107"/>
                </a:lnTo>
                <a:lnTo>
                  <a:pt x="416001" y="348653"/>
                </a:lnTo>
                <a:lnTo>
                  <a:pt x="401396" y="348653"/>
                </a:lnTo>
                <a:lnTo>
                  <a:pt x="401396" y="373634"/>
                </a:lnTo>
                <a:lnTo>
                  <a:pt x="404482" y="373634"/>
                </a:lnTo>
                <a:lnTo>
                  <a:pt x="404482" y="362534"/>
                </a:lnTo>
                <a:lnTo>
                  <a:pt x="409600" y="362534"/>
                </a:lnTo>
                <a:lnTo>
                  <a:pt x="416636" y="373634"/>
                </a:lnTo>
                <a:lnTo>
                  <a:pt x="420230" y="373634"/>
                </a:lnTo>
                <a:close/>
              </a:path>
              <a:path w="2352040" h="382905">
                <a:moveTo>
                  <a:pt x="430822" y="361124"/>
                </a:moveTo>
                <a:lnTo>
                  <a:pt x="429158" y="352640"/>
                </a:lnTo>
                <a:lnTo>
                  <a:pt x="427431" y="350062"/>
                </a:lnTo>
                <a:lnTo>
                  <a:pt x="427431" y="361124"/>
                </a:lnTo>
                <a:lnTo>
                  <a:pt x="426059" y="368388"/>
                </a:lnTo>
                <a:lnTo>
                  <a:pt x="422236" y="374269"/>
                </a:lnTo>
                <a:lnTo>
                  <a:pt x="416458" y="378218"/>
                </a:lnTo>
                <a:lnTo>
                  <a:pt x="409206" y="379653"/>
                </a:lnTo>
                <a:lnTo>
                  <a:pt x="401980" y="378218"/>
                </a:lnTo>
                <a:lnTo>
                  <a:pt x="396201" y="374269"/>
                </a:lnTo>
                <a:lnTo>
                  <a:pt x="392379" y="368388"/>
                </a:lnTo>
                <a:lnTo>
                  <a:pt x="390994" y="361124"/>
                </a:lnTo>
                <a:lnTo>
                  <a:pt x="392379" y="353898"/>
                </a:lnTo>
                <a:lnTo>
                  <a:pt x="396201" y="348018"/>
                </a:lnTo>
                <a:lnTo>
                  <a:pt x="401980" y="344068"/>
                </a:lnTo>
                <a:lnTo>
                  <a:pt x="409206" y="342620"/>
                </a:lnTo>
                <a:lnTo>
                  <a:pt x="416458" y="344068"/>
                </a:lnTo>
                <a:lnTo>
                  <a:pt x="422236" y="348018"/>
                </a:lnTo>
                <a:lnTo>
                  <a:pt x="426059" y="353898"/>
                </a:lnTo>
                <a:lnTo>
                  <a:pt x="427431" y="361124"/>
                </a:lnTo>
                <a:lnTo>
                  <a:pt x="427431" y="350062"/>
                </a:lnTo>
                <a:lnTo>
                  <a:pt x="424586" y="345795"/>
                </a:lnTo>
                <a:lnTo>
                  <a:pt x="419836" y="342620"/>
                </a:lnTo>
                <a:lnTo>
                  <a:pt x="417728" y="341223"/>
                </a:lnTo>
                <a:lnTo>
                  <a:pt x="409206" y="339559"/>
                </a:lnTo>
                <a:lnTo>
                  <a:pt x="400697" y="341223"/>
                </a:lnTo>
                <a:lnTo>
                  <a:pt x="393852" y="345795"/>
                </a:lnTo>
                <a:lnTo>
                  <a:pt x="389280" y="352640"/>
                </a:lnTo>
                <a:lnTo>
                  <a:pt x="387616" y="361124"/>
                </a:lnTo>
                <a:lnTo>
                  <a:pt x="389280" y="369620"/>
                </a:lnTo>
                <a:lnTo>
                  <a:pt x="393852" y="376478"/>
                </a:lnTo>
                <a:lnTo>
                  <a:pt x="400697" y="381063"/>
                </a:lnTo>
                <a:lnTo>
                  <a:pt x="409206" y="382727"/>
                </a:lnTo>
                <a:lnTo>
                  <a:pt x="417728" y="381063"/>
                </a:lnTo>
                <a:lnTo>
                  <a:pt x="419836" y="379653"/>
                </a:lnTo>
                <a:lnTo>
                  <a:pt x="424586" y="376478"/>
                </a:lnTo>
                <a:lnTo>
                  <a:pt x="429158" y="369620"/>
                </a:lnTo>
                <a:lnTo>
                  <a:pt x="430822" y="361124"/>
                </a:lnTo>
                <a:close/>
              </a:path>
              <a:path w="2352040" h="382905">
                <a:moveTo>
                  <a:pt x="1724761" y="368757"/>
                </a:moveTo>
                <a:lnTo>
                  <a:pt x="1719122" y="353644"/>
                </a:lnTo>
                <a:lnTo>
                  <a:pt x="1713026" y="337375"/>
                </a:lnTo>
                <a:lnTo>
                  <a:pt x="1702003" y="307886"/>
                </a:lnTo>
                <a:lnTo>
                  <a:pt x="1693265" y="284518"/>
                </a:lnTo>
                <a:lnTo>
                  <a:pt x="1691500" y="284518"/>
                </a:lnTo>
                <a:lnTo>
                  <a:pt x="1691500" y="337375"/>
                </a:lnTo>
                <a:lnTo>
                  <a:pt x="1672386" y="337375"/>
                </a:lnTo>
                <a:lnTo>
                  <a:pt x="1681937" y="307886"/>
                </a:lnTo>
                <a:lnTo>
                  <a:pt x="1682178" y="307886"/>
                </a:lnTo>
                <a:lnTo>
                  <a:pt x="1691500" y="337375"/>
                </a:lnTo>
                <a:lnTo>
                  <a:pt x="1691500" y="284518"/>
                </a:lnTo>
                <a:lnTo>
                  <a:pt x="1670964" y="284518"/>
                </a:lnTo>
                <a:lnTo>
                  <a:pt x="1639468" y="368757"/>
                </a:lnTo>
                <a:lnTo>
                  <a:pt x="1661998" y="368757"/>
                </a:lnTo>
                <a:lnTo>
                  <a:pt x="1667306" y="353644"/>
                </a:lnTo>
                <a:lnTo>
                  <a:pt x="1696681" y="353644"/>
                </a:lnTo>
                <a:lnTo>
                  <a:pt x="1701876" y="368757"/>
                </a:lnTo>
                <a:lnTo>
                  <a:pt x="1724761" y="368757"/>
                </a:lnTo>
                <a:close/>
              </a:path>
              <a:path w="2352040" h="382905">
                <a:moveTo>
                  <a:pt x="1751660" y="190258"/>
                </a:moveTo>
                <a:lnTo>
                  <a:pt x="1679460" y="190258"/>
                </a:lnTo>
                <a:lnTo>
                  <a:pt x="1679460" y="209130"/>
                </a:lnTo>
                <a:lnTo>
                  <a:pt x="1704594" y="209130"/>
                </a:lnTo>
                <a:lnTo>
                  <a:pt x="1704594" y="274485"/>
                </a:lnTo>
                <a:lnTo>
                  <a:pt x="1726539" y="274485"/>
                </a:lnTo>
                <a:lnTo>
                  <a:pt x="1726539" y="209130"/>
                </a:lnTo>
                <a:lnTo>
                  <a:pt x="1751660" y="209130"/>
                </a:lnTo>
                <a:lnTo>
                  <a:pt x="1751660" y="190258"/>
                </a:lnTo>
                <a:close/>
              </a:path>
              <a:path w="2352040" h="382905">
                <a:moveTo>
                  <a:pt x="1790014" y="349885"/>
                </a:moveTo>
                <a:lnTo>
                  <a:pt x="1750720" y="349885"/>
                </a:lnTo>
                <a:lnTo>
                  <a:pt x="1750720" y="284518"/>
                </a:lnTo>
                <a:lnTo>
                  <a:pt x="1728774" y="284518"/>
                </a:lnTo>
                <a:lnTo>
                  <a:pt x="1728774" y="368757"/>
                </a:lnTo>
                <a:lnTo>
                  <a:pt x="1790014" y="368757"/>
                </a:lnTo>
                <a:lnTo>
                  <a:pt x="1790014" y="349885"/>
                </a:lnTo>
                <a:close/>
              </a:path>
              <a:path w="2352040" h="382905">
                <a:moveTo>
                  <a:pt x="1792249" y="180238"/>
                </a:moveTo>
                <a:lnTo>
                  <a:pt x="1786610" y="165138"/>
                </a:lnTo>
                <a:lnTo>
                  <a:pt x="1780514" y="148869"/>
                </a:lnTo>
                <a:lnTo>
                  <a:pt x="1769491" y="119367"/>
                </a:lnTo>
                <a:lnTo>
                  <a:pt x="1760753" y="96012"/>
                </a:lnTo>
                <a:lnTo>
                  <a:pt x="1758975" y="96012"/>
                </a:lnTo>
                <a:lnTo>
                  <a:pt x="1758975" y="148869"/>
                </a:lnTo>
                <a:lnTo>
                  <a:pt x="1739861" y="148869"/>
                </a:lnTo>
                <a:lnTo>
                  <a:pt x="1749425" y="119367"/>
                </a:lnTo>
                <a:lnTo>
                  <a:pt x="1749653" y="119367"/>
                </a:lnTo>
                <a:lnTo>
                  <a:pt x="1758975" y="148869"/>
                </a:lnTo>
                <a:lnTo>
                  <a:pt x="1758975" y="96012"/>
                </a:lnTo>
                <a:lnTo>
                  <a:pt x="1738452" y="96012"/>
                </a:lnTo>
                <a:lnTo>
                  <a:pt x="1706943" y="180238"/>
                </a:lnTo>
                <a:lnTo>
                  <a:pt x="1729486" y="180238"/>
                </a:lnTo>
                <a:lnTo>
                  <a:pt x="1734794" y="165138"/>
                </a:lnTo>
                <a:lnTo>
                  <a:pt x="1764169" y="165138"/>
                </a:lnTo>
                <a:lnTo>
                  <a:pt x="1769364" y="180238"/>
                </a:lnTo>
                <a:lnTo>
                  <a:pt x="1792249" y="180238"/>
                </a:lnTo>
                <a:close/>
              </a:path>
              <a:path w="2352040" h="382905">
                <a:moveTo>
                  <a:pt x="1821510" y="1765"/>
                </a:moveTo>
                <a:lnTo>
                  <a:pt x="1759445" y="1765"/>
                </a:lnTo>
                <a:lnTo>
                  <a:pt x="1759445" y="86004"/>
                </a:lnTo>
                <a:lnTo>
                  <a:pt x="1781390" y="86004"/>
                </a:lnTo>
                <a:lnTo>
                  <a:pt x="1781390" y="53555"/>
                </a:lnTo>
                <a:lnTo>
                  <a:pt x="1816087" y="53555"/>
                </a:lnTo>
                <a:lnTo>
                  <a:pt x="1816087" y="36563"/>
                </a:lnTo>
                <a:lnTo>
                  <a:pt x="1781390" y="36563"/>
                </a:lnTo>
                <a:lnTo>
                  <a:pt x="1781390" y="19342"/>
                </a:lnTo>
                <a:lnTo>
                  <a:pt x="1821510" y="19342"/>
                </a:lnTo>
                <a:lnTo>
                  <a:pt x="1821510" y="1765"/>
                </a:lnTo>
                <a:close/>
              </a:path>
              <a:path w="2352040" h="382905">
                <a:moveTo>
                  <a:pt x="1830006" y="190258"/>
                </a:moveTo>
                <a:lnTo>
                  <a:pt x="1808060" y="190258"/>
                </a:lnTo>
                <a:lnTo>
                  <a:pt x="1808060" y="220929"/>
                </a:lnTo>
                <a:lnTo>
                  <a:pt x="1779155" y="220929"/>
                </a:lnTo>
                <a:lnTo>
                  <a:pt x="1779155" y="190258"/>
                </a:lnTo>
                <a:lnTo>
                  <a:pt x="1757210" y="190258"/>
                </a:lnTo>
                <a:lnTo>
                  <a:pt x="1757210" y="274485"/>
                </a:lnTo>
                <a:lnTo>
                  <a:pt x="1779155" y="274485"/>
                </a:lnTo>
                <a:lnTo>
                  <a:pt x="1779155" y="239801"/>
                </a:lnTo>
                <a:lnTo>
                  <a:pt x="1808060" y="239801"/>
                </a:lnTo>
                <a:lnTo>
                  <a:pt x="1808060" y="274485"/>
                </a:lnTo>
                <a:lnTo>
                  <a:pt x="1830006" y="274485"/>
                </a:lnTo>
                <a:lnTo>
                  <a:pt x="1830006" y="190258"/>
                </a:lnTo>
                <a:close/>
              </a:path>
              <a:path w="2352040" h="382905">
                <a:moveTo>
                  <a:pt x="1897494" y="284518"/>
                </a:moveTo>
                <a:lnTo>
                  <a:pt x="1875548" y="284518"/>
                </a:lnTo>
                <a:lnTo>
                  <a:pt x="1863636" y="346113"/>
                </a:lnTo>
                <a:lnTo>
                  <a:pt x="1863394" y="346113"/>
                </a:lnTo>
                <a:lnTo>
                  <a:pt x="1851012" y="284518"/>
                </a:lnTo>
                <a:lnTo>
                  <a:pt x="1830362" y="284518"/>
                </a:lnTo>
                <a:lnTo>
                  <a:pt x="1817979" y="346113"/>
                </a:lnTo>
                <a:lnTo>
                  <a:pt x="1817738" y="346113"/>
                </a:lnTo>
                <a:lnTo>
                  <a:pt x="1805825" y="284518"/>
                </a:lnTo>
                <a:lnTo>
                  <a:pt x="1783880" y="284518"/>
                </a:lnTo>
                <a:lnTo>
                  <a:pt x="1806651" y="368757"/>
                </a:lnTo>
                <a:lnTo>
                  <a:pt x="1828952" y="368757"/>
                </a:lnTo>
                <a:lnTo>
                  <a:pt x="1840509" y="310705"/>
                </a:lnTo>
                <a:lnTo>
                  <a:pt x="1840750" y="310705"/>
                </a:lnTo>
                <a:lnTo>
                  <a:pt x="1852307" y="368757"/>
                </a:lnTo>
                <a:lnTo>
                  <a:pt x="1874253" y="368757"/>
                </a:lnTo>
                <a:lnTo>
                  <a:pt x="1897494" y="284518"/>
                </a:lnTo>
                <a:close/>
              </a:path>
              <a:path w="2352040" h="382905">
                <a:moveTo>
                  <a:pt x="1906219" y="43891"/>
                </a:moveTo>
                <a:lnTo>
                  <a:pt x="1903463" y="26720"/>
                </a:lnTo>
                <a:lnTo>
                  <a:pt x="1898929" y="18872"/>
                </a:lnTo>
                <a:lnTo>
                  <a:pt x="1895411" y="12776"/>
                </a:lnTo>
                <a:lnTo>
                  <a:pt x="1884273" y="4787"/>
                </a:lnTo>
                <a:lnTo>
                  <a:pt x="1884273" y="43891"/>
                </a:lnTo>
                <a:lnTo>
                  <a:pt x="1883206" y="53073"/>
                </a:lnTo>
                <a:lnTo>
                  <a:pt x="1879790" y="61074"/>
                </a:lnTo>
                <a:lnTo>
                  <a:pt x="1873719" y="66738"/>
                </a:lnTo>
                <a:lnTo>
                  <a:pt x="1864690" y="68897"/>
                </a:lnTo>
                <a:lnTo>
                  <a:pt x="1855660" y="66738"/>
                </a:lnTo>
                <a:lnTo>
                  <a:pt x="1849589" y="61074"/>
                </a:lnTo>
                <a:lnTo>
                  <a:pt x="1846173" y="53073"/>
                </a:lnTo>
                <a:lnTo>
                  <a:pt x="1845106" y="43891"/>
                </a:lnTo>
                <a:lnTo>
                  <a:pt x="1846173" y="34696"/>
                </a:lnTo>
                <a:lnTo>
                  <a:pt x="1849589" y="26682"/>
                </a:lnTo>
                <a:lnTo>
                  <a:pt x="1855660" y="21018"/>
                </a:lnTo>
                <a:lnTo>
                  <a:pt x="1864690" y="18872"/>
                </a:lnTo>
                <a:lnTo>
                  <a:pt x="1873719" y="21018"/>
                </a:lnTo>
                <a:lnTo>
                  <a:pt x="1879790" y="26682"/>
                </a:lnTo>
                <a:lnTo>
                  <a:pt x="1883206" y="34696"/>
                </a:lnTo>
                <a:lnTo>
                  <a:pt x="1884273" y="43891"/>
                </a:lnTo>
                <a:lnTo>
                  <a:pt x="1884273" y="4787"/>
                </a:lnTo>
                <a:lnTo>
                  <a:pt x="1882381" y="3416"/>
                </a:lnTo>
                <a:lnTo>
                  <a:pt x="1864690" y="0"/>
                </a:lnTo>
                <a:lnTo>
                  <a:pt x="1846999" y="3416"/>
                </a:lnTo>
                <a:lnTo>
                  <a:pt x="1833968" y="12776"/>
                </a:lnTo>
                <a:lnTo>
                  <a:pt x="1825917" y="26720"/>
                </a:lnTo>
                <a:lnTo>
                  <a:pt x="1823161" y="43891"/>
                </a:lnTo>
                <a:lnTo>
                  <a:pt x="1825917" y="61048"/>
                </a:lnTo>
                <a:lnTo>
                  <a:pt x="1833968" y="74980"/>
                </a:lnTo>
                <a:lnTo>
                  <a:pt x="1846999" y="84340"/>
                </a:lnTo>
                <a:lnTo>
                  <a:pt x="1864690" y="87769"/>
                </a:lnTo>
                <a:lnTo>
                  <a:pt x="1882381" y="84340"/>
                </a:lnTo>
                <a:lnTo>
                  <a:pt x="1895411" y="74980"/>
                </a:lnTo>
                <a:lnTo>
                  <a:pt x="1898929" y="68897"/>
                </a:lnTo>
                <a:lnTo>
                  <a:pt x="1903463" y="61048"/>
                </a:lnTo>
                <a:lnTo>
                  <a:pt x="1906219" y="43891"/>
                </a:lnTo>
                <a:close/>
              </a:path>
              <a:path w="2352040" h="382905">
                <a:moveTo>
                  <a:pt x="1919325" y="274497"/>
                </a:moveTo>
                <a:lnTo>
                  <a:pt x="1913674" y="259384"/>
                </a:lnTo>
                <a:lnTo>
                  <a:pt x="1907590" y="243103"/>
                </a:lnTo>
                <a:lnTo>
                  <a:pt x="1896554" y="213614"/>
                </a:lnTo>
                <a:lnTo>
                  <a:pt x="1887816" y="190258"/>
                </a:lnTo>
                <a:lnTo>
                  <a:pt x="1886051" y="190258"/>
                </a:lnTo>
                <a:lnTo>
                  <a:pt x="1886051" y="243103"/>
                </a:lnTo>
                <a:lnTo>
                  <a:pt x="1866938" y="243103"/>
                </a:lnTo>
                <a:lnTo>
                  <a:pt x="1876488" y="213614"/>
                </a:lnTo>
                <a:lnTo>
                  <a:pt x="1876729" y="213614"/>
                </a:lnTo>
                <a:lnTo>
                  <a:pt x="1886051" y="243103"/>
                </a:lnTo>
                <a:lnTo>
                  <a:pt x="1886051" y="190258"/>
                </a:lnTo>
                <a:lnTo>
                  <a:pt x="1865528" y="190258"/>
                </a:lnTo>
                <a:lnTo>
                  <a:pt x="1834019" y="274497"/>
                </a:lnTo>
                <a:lnTo>
                  <a:pt x="1856549" y="274497"/>
                </a:lnTo>
                <a:lnTo>
                  <a:pt x="1861870" y="259384"/>
                </a:lnTo>
                <a:lnTo>
                  <a:pt x="1891245" y="259384"/>
                </a:lnTo>
                <a:lnTo>
                  <a:pt x="1896427" y="274497"/>
                </a:lnTo>
                <a:lnTo>
                  <a:pt x="1919325" y="274497"/>
                </a:lnTo>
                <a:close/>
              </a:path>
              <a:path w="2352040" h="382905">
                <a:moveTo>
                  <a:pt x="1924392" y="96012"/>
                </a:moveTo>
                <a:lnTo>
                  <a:pt x="1902447" y="96012"/>
                </a:lnTo>
                <a:lnTo>
                  <a:pt x="1890534" y="157594"/>
                </a:lnTo>
                <a:lnTo>
                  <a:pt x="1890293" y="157594"/>
                </a:lnTo>
                <a:lnTo>
                  <a:pt x="1877910" y="96012"/>
                </a:lnTo>
                <a:lnTo>
                  <a:pt x="1857260" y="96012"/>
                </a:lnTo>
                <a:lnTo>
                  <a:pt x="1844878" y="157594"/>
                </a:lnTo>
                <a:lnTo>
                  <a:pt x="1844636" y="157594"/>
                </a:lnTo>
                <a:lnTo>
                  <a:pt x="1832724" y="96012"/>
                </a:lnTo>
                <a:lnTo>
                  <a:pt x="1810778" y="96012"/>
                </a:lnTo>
                <a:lnTo>
                  <a:pt x="1833549" y="180251"/>
                </a:lnTo>
                <a:lnTo>
                  <a:pt x="1855838" y="180251"/>
                </a:lnTo>
                <a:lnTo>
                  <a:pt x="1867408" y="122199"/>
                </a:lnTo>
                <a:lnTo>
                  <a:pt x="1867649" y="122199"/>
                </a:lnTo>
                <a:lnTo>
                  <a:pt x="1879206" y="180251"/>
                </a:lnTo>
                <a:lnTo>
                  <a:pt x="1901151" y="180251"/>
                </a:lnTo>
                <a:lnTo>
                  <a:pt x="1924392" y="96012"/>
                </a:lnTo>
                <a:close/>
              </a:path>
              <a:path w="2352040" h="382905">
                <a:moveTo>
                  <a:pt x="1974545" y="368757"/>
                </a:moveTo>
                <a:lnTo>
                  <a:pt x="1968893" y="353644"/>
                </a:lnTo>
                <a:lnTo>
                  <a:pt x="1962810" y="337375"/>
                </a:lnTo>
                <a:lnTo>
                  <a:pt x="1951774" y="307886"/>
                </a:lnTo>
                <a:lnTo>
                  <a:pt x="1943036" y="284518"/>
                </a:lnTo>
                <a:lnTo>
                  <a:pt x="1941271" y="284518"/>
                </a:lnTo>
                <a:lnTo>
                  <a:pt x="1941271" y="337375"/>
                </a:lnTo>
                <a:lnTo>
                  <a:pt x="1922157" y="337375"/>
                </a:lnTo>
                <a:lnTo>
                  <a:pt x="1931708" y="307886"/>
                </a:lnTo>
                <a:lnTo>
                  <a:pt x="1931949" y="307886"/>
                </a:lnTo>
                <a:lnTo>
                  <a:pt x="1941271" y="337375"/>
                </a:lnTo>
                <a:lnTo>
                  <a:pt x="1941271" y="284518"/>
                </a:lnTo>
                <a:lnTo>
                  <a:pt x="1920735" y="284518"/>
                </a:lnTo>
                <a:lnTo>
                  <a:pt x="1889239" y="368757"/>
                </a:lnTo>
                <a:lnTo>
                  <a:pt x="1911781" y="368757"/>
                </a:lnTo>
                <a:lnTo>
                  <a:pt x="1917077" y="353644"/>
                </a:lnTo>
                <a:lnTo>
                  <a:pt x="1946452" y="353644"/>
                </a:lnTo>
                <a:lnTo>
                  <a:pt x="1951659" y="368757"/>
                </a:lnTo>
                <a:lnTo>
                  <a:pt x="1974545" y="368757"/>
                </a:lnTo>
                <a:close/>
              </a:path>
              <a:path w="2352040" h="382905">
                <a:moveTo>
                  <a:pt x="1980907" y="190258"/>
                </a:moveTo>
                <a:lnTo>
                  <a:pt x="1908708" y="190258"/>
                </a:lnTo>
                <a:lnTo>
                  <a:pt x="1908708" y="209130"/>
                </a:lnTo>
                <a:lnTo>
                  <a:pt x="1933829" y="209130"/>
                </a:lnTo>
                <a:lnTo>
                  <a:pt x="1933829" y="274485"/>
                </a:lnTo>
                <a:lnTo>
                  <a:pt x="1955774" y="274485"/>
                </a:lnTo>
                <a:lnTo>
                  <a:pt x="1955774" y="209130"/>
                </a:lnTo>
                <a:lnTo>
                  <a:pt x="1980907" y="209130"/>
                </a:lnTo>
                <a:lnTo>
                  <a:pt x="1980907" y="190258"/>
                </a:lnTo>
                <a:close/>
              </a:path>
              <a:path w="2352040" h="382905">
                <a:moveTo>
                  <a:pt x="1990229" y="86004"/>
                </a:moveTo>
                <a:lnTo>
                  <a:pt x="1987283" y="82931"/>
                </a:lnTo>
                <a:lnTo>
                  <a:pt x="1986927" y="70548"/>
                </a:lnTo>
                <a:lnTo>
                  <a:pt x="1986686" y="67005"/>
                </a:lnTo>
                <a:lnTo>
                  <a:pt x="1985975" y="58978"/>
                </a:lnTo>
                <a:lnTo>
                  <a:pt x="1985035" y="55321"/>
                </a:lnTo>
                <a:lnTo>
                  <a:pt x="1983384" y="48958"/>
                </a:lnTo>
                <a:lnTo>
                  <a:pt x="1974418" y="46837"/>
                </a:lnTo>
                <a:lnTo>
                  <a:pt x="1974418" y="46596"/>
                </a:lnTo>
                <a:lnTo>
                  <a:pt x="1983270" y="43180"/>
                </a:lnTo>
                <a:lnTo>
                  <a:pt x="1985721" y="38341"/>
                </a:lnTo>
                <a:lnTo>
                  <a:pt x="1987511" y="34798"/>
                </a:lnTo>
                <a:lnTo>
                  <a:pt x="1987626" y="25476"/>
                </a:lnTo>
                <a:lnTo>
                  <a:pt x="1986203" y="19342"/>
                </a:lnTo>
                <a:lnTo>
                  <a:pt x="1985111" y="14605"/>
                </a:lnTo>
                <a:lnTo>
                  <a:pt x="1978456" y="7251"/>
                </a:lnTo>
                <a:lnTo>
                  <a:pt x="1969020" y="3073"/>
                </a:lnTo>
                <a:lnTo>
                  <a:pt x="1965693" y="2679"/>
                </a:lnTo>
                <a:lnTo>
                  <a:pt x="1965693" y="22174"/>
                </a:lnTo>
                <a:lnTo>
                  <a:pt x="1965693" y="34798"/>
                </a:lnTo>
                <a:lnTo>
                  <a:pt x="1962150" y="38341"/>
                </a:lnTo>
                <a:lnTo>
                  <a:pt x="1937131" y="38341"/>
                </a:lnTo>
                <a:lnTo>
                  <a:pt x="1937131" y="19342"/>
                </a:lnTo>
                <a:lnTo>
                  <a:pt x="1960740" y="19342"/>
                </a:lnTo>
                <a:lnTo>
                  <a:pt x="1965693" y="22174"/>
                </a:lnTo>
                <a:lnTo>
                  <a:pt x="1965693" y="2679"/>
                </a:lnTo>
                <a:lnTo>
                  <a:pt x="1958136" y="1765"/>
                </a:lnTo>
                <a:lnTo>
                  <a:pt x="1915185" y="1765"/>
                </a:lnTo>
                <a:lnTo>
                  <a:pt x="1915185" y="86004"/>
                </a:lnTo>
                <a:lnTo>
                  <a:pt x="1937131" y="86004"/>
                </a:lnTo>
                <a:lnTo>
                  <a:pt x="1937131" y="55321"/>
                </a:lnTo>
                <a:lnTo>
                  <a:pt x="1964042" y="55321"/>
                </a:lnTo>
                <a:lnTo>
                  <a:pt x="1965452" y="64058"/>
                </a:lnTo>
                <a:lnTo>
                  <a:pt x="1966036" y="72555"/>
                </a:lnTo>
                <a:lnTo>
                  <a:pt x="1966277" y="74904"/>
                </a:lnTo>
                <a:lnTo>
                  <a:pt x="1966633" y="83172"/>
                </a:lnTo>
                <a:lnTo>
                  <a:pt x="1968525" y="86004"/>
                </a:lnTo>
                <a:lnTo>
                  <a:pt x="1990229" y="86004"/>
                </a:lnTo>
                <a:close/>
              </a:path>
              <a:path w="2352040" h="382905">
                <a:moveTo>
                  <a:pt x="2005571" y="190258"/>
                </a:moveTo>
                <a:lnTo>
                  <a:pt x="1986813" y="190258"/>
                </a:lnTo>
                <a:lnTo>
                  <a:pt x="1986813" y="212191"/>
                </a:lnTo>
                <a:lnTo>
                  <a:pt x="1995309" y="212191"/>
                </a:lnTo>
                <a:lnTo>
                  <a:pt x="1995665" y="217627"/>
                </a:lnTo>
                <a:lnTo>
                  <a:pt x="1992007" y="222338"/>
                </a:lnTo>
                <a:lnTo>
                  <a:pt x="1986813" y="223291"/>
                </a:lnTo>
                <a:lnTo>
                  <a:pt x="1986813" y="232727"/>
                </a:lnTo>
                <a:lnTo>
                  <a:pt x="1995157" y="229908"/>
                </a:lnTo>
                <a:lnTo>
                  <a:pt x="2000973" y="224904"/>
                </a:lnTo>
                <a:lnTo>
                  <a:pt x="2004402" y="218084"/>
                </a:lnTo>
                <a:lnTo>
                  <a:pt x="2005571" y="209829"/>
                </a:lnTo>
                <a:lnTo>
                  <a:pt x="2005571" y="190258"/>
                </a:lnTo>
                <a:close/>
              </a:path>
              <a:path w="2352040" h="382905">
                <a:moveTo>
                  <a:pt x="2006752" y="138125"/>
                </a:moveTo>
                <a:lnTo>
                  <a:pt x="2003996" y="120967"/>
                </a:lnTo>
                <a:lnTo>
                  <a:pt x="1999462" y="113118"/>
                </a:lnTo>
                <a:lnTo>
                  <a:pt x="1995932" y="107022"/>
                </a:lnTo>
                <a:lnTo>
                  <a:pt x="1984806" y="99034"/>
                </a:lnTo>
                <a:lnTo>
                  <a:pt x="1984806" y="138125"/>
                </a:lnTo>
                <a:lnTo>
                  <a:pt x="1983740" y="147307"/>
                </a:lnTo>
                <a:lnTo>
                  <a:pt x="1980323" y="155321"/>
                </a:lnTo>
                <a:lnTo>
                  <a:pt x="1974253" y="160985"/>
                </a:lnTo>
                <a:lnTo>
                  <a:pt x="1965223" y="163144"/>
                </a:lnTo>
                <a:lnTo>
                  <a:pt x="1956181" y="160985"/>
                </a:lnTo>
                <a:lnTo>
                  <a:pt x="1950110" y="155321"/>
                </a:lnTo>
                <a:lnTo>
                  <a:pt x="1946706" y="147307"/>
                </a:lnTo>
                <a:lnTo>
                  <a:pt x="1945627" y="138125"/>
                </a:lnTo>
                <a:lnTo>
                  <a:pt x="1946706" y="128943"/>
                </a:lnTo>
                <a:lnTo>
                  <a:pt x="1950110" y="120929"/>
                </a:lnTo>
                <a:lnTo>
                  <a:pt x="1956181" y="115265"/>
                </a:lnTo>
                <a:lnTo>
                  <a:pt x="1965223" y="113118"/>
                </a:lnTo>
                <a:lnTo>
                  <a:pt x="1974253" y="115265"/>
                </a:lnTo>
                <a:lnTo>
                  <a:pt x="1980323" y="120929"/>
                </a:lnTo>
                <a:lnTo>
                  <a:pt x="1983740" y="128943"/>
                </a:lnTo>
                <a:lnTo>
                  <a:pt x="1984806" y="138125"/>
                </a:lnTo>
                <a:lnTo>
                  <a:pt x="1984806" y="99034"/>
                </a:lnTo>
                <a:lnTo>
                  <a:pt x="1982901" y="97663"/>
                </a:lnTo>
                <a:lnTo>
                  <a:pt x="1965223" y="94234"/>
                </a:lnTo>
                <a:lnTo>
                  <a:pt x="1947532" y="97663"/>
                </a:lnTo>
                <a:lnTo>
                  <a:pt x="1934502" y="107022"/>
                </a:lnTo>
                <a:lnTo>
                  <a:pt x="1926437" y="120967"/>
                </a:lnTo>
                <a:lnTo>
                  <a:pt x="1923681" y="138125"/>
                </a:lnTo>
                <a:lnTo>
                  <a:pt x="1926437" y="155282"/>
                </a:lnTo>
                <a:lnTo>
                  <a:pt x="1934502" y="169227"/>
                </a:lnTo>
                <a:lnTo>
                  <a:pt x="1947532" y="178587"/>
                </a:lnTo>
                <a:lnTo>
                  <a:pt x="1965223" y="182016"/>
                </a:lnTo>
                <a:lnTo>
                  <a:pt x="1982901" y="178587"/>
                </a:lnTo>
                <a:lnTo>
                  <a:pt x="1995932" y="169227"/>
                </a:lnTo>
                <a:lnTo>
                  <a:pt x="1999449" y="163144"/>
                </a:lnTo>
                <a:lnTo>
                  <a:pt x="2003996" y="155282"/>
                </a:lnTo>
                <a:lnTo>
                  <a:pt x="2006752" y="138125"/>
                </a:lnTo>
                <a:close/>
              </a:path>
              <a:path w="2352040" h="382905">
                <a:moveTo>
                  <a:pt x="2043557" y="284518"/>
                </a:moveTo>
                <a:lnTo>
                  <a:pt x="2018665" y="284518"/>
                </a:lnTo>
                <a:lnTo>
                  <a:pt x="2001913" y="318731"/>
                </a:lnTo>
                <a:lnTo>
                  <a:pt x="1985162" y="284518"/>
                </a:lnTo>
                <a:lnTo>
                  <a:pt x="1960270" y="284518"/>
                </a:lnTo>
                <a:lnTo>
                  <a:pt x="1990940" y="337375"/>
                </a:lnTo>
                <a:lnTo>
                  <a:pt x="1990940" y="368757"/>
                </a:lnTo>
                <a:lnTo>
                  <a:pt x="2012886" y="368757"/>
                </a:lnTo>
                <a:lnTo>
                  <a:pt x="2012886" y="337375"/>
                </a:lnTo>
                <a:lnTo>
                  <a:pt x="2043557" y="284518"/>
                </a:lnTo>
                <a:close/>
              </a:path>
              <a:path w="2352040" h="382905">
                <a:moveTo>
                  <a:pt x="2085441" y="248056"/>
                </a:moveTo>
                <a:lnTo>
                  <a:pt x="2052027" y="221488"/>
                </a:lnTo>
                <a:lnTo>
                  <a:pt x="2044217" y="219367"/>
                </a:lnTo>
                <a:lnTo>
                  <a:pt x="2038692" y="216662"/>
                </a:lnTo>
                <a:lnTo>
                  <a:pt x="2036610" y="212674"/>
                </a:lnTo>
                <a:lnTo>
                  <a:pt x="2036610" y="207124"/>
                </a:lnTo>
                <a:lnTo>
                  <a:pt x="2042502" y="205473"/>
                </a:lnTo>
                <a:lnTo>
                  <a:pt x="2053945" y="205473"/>
                </a:lnTo>
                <a:lnTo>
                  <a:pt x="2061133" y="207949"/>
                </a:lnTo>
                <a:lnTo>
                  <a:pt x="2060778" y="215620"/>
                </a:lnTo>
                <a:lnTo>
                  <a:pt x="2082723" y="215620"/>
                </a:lnTo>
                <a:lnTo>
                  <a:pt x="2079764" y="203365"/>
                </a:lnTo>
                <a:lnTo>
                  <a:pt x="2072093" y="194932"/>
                </a:lnTo>
                <a:lnTo>
                  <a:pt x="2061311" y="190055"/>
                </a:lnTo>
                <a:lnTo>
                  <a:pt x="2048992" y="188480"/>
                </a:lnTo>
                <a:lnTo>
                  <a:pt x="2036953" y="189890"/>
                </a:lnTo>
                <a:lnTo>
                  <a:pt x="2025891" y="194386"/>
                </a:lnTo>
                <a:lnTo>
                  <a:pt x="2017801" y="202323"/>
                </a:lnTo>
                <a:lnTo>
                  <a:pt x="2014664" y="214083"/>
                </a:lnTo>
                <a:lnTo>
                  <a:pt x="2016823" y="223926"/>
                </a:lnTo>
                <a:lnTo>
                  <a:pt x="2022475" y="230746"/>
                </a:lnTo>
                <a:lnTo>
                  <a:pt x="2030387" y="235318"/>
                </a:lnTo>
                <a:lnTo>
                  <a:pt x="2039315" y="238391"/>
                </a:lnTo>
                <a:lnTo>
                  <a:pt x="2048217" y="240703"/>
                </a:lnTo>
                <a:lnTo>
                  <a:pt x="2055964" y="243014"/>
                </a:lnTo>
                <a:lnTo>
                  <a:pt x="2061425" y="246087"/>
                </a:lnTo>
                <a:lnTo>
                  <a:pt x="2063496" y="250659"/>
                </a:lnTo>
                <a:lnTo>
                  <a:pt x="2063496" y="256908"/>
                </a:lnTo>
                <a:lnTo>
                  <a:pt x="2056650" y="259270"/>
                </a:lnTo>
                <a:lnTo>
                  <a:pt x="2040724" y="259270"/>
                </a:lnTo>
                <a:lnTo>
                  <a:pt x="2034590" y="256082"/>
                </a:lnTo>
                <a:lnTo>
                  <a:pt x="2034120" y="246176"/>
                </a:lnTo>
                <a:lnTo>
                  <a:pt x="2012175" y="246176"/>
                </a:lnTo>
                <a:lnTo>
                  <a:pt x="2015223" y="259981"/>
                </a:lnTo>
                <a:lnTo>
                  <a:pt x="2023249" y="269316"/>
                </a:lnTo>
                <a:lnTo>
                  <a:pt x="2034895" y="274599"/>
                </a:lnTo>
                <a:lnTo>
                  <a:pt x="2048751" y="276263"/>
                </a:lnTo>
                <a:lnTo>
                  <a:pt x="2062302" y="274853"/>
                </a:lnTo>
                <a:lnTo>
                  <a:pt x="2074049" y="270167"/>
                </a:lnTo>
                <a:lnTo>
                  <a:pt x="2082317" y="261480"/>
                </a:lnTo>
                <a:lnTo>
                  <a:pt x="2085441" y="248056"/>
                </a:lnTo>
                <a:close/>
              </a:path>
              <a:path w="2352040" h="382905">
                <a:moveTo>
                  <a:pt x="2090750" y="180238"/>
                </a:moveTo>
                <a:lnTo>
                  <a:pt x="2087803" y="177177"/>
                </a:lnTo>
                <a:lnTo>
                  <a:pt x="2087448" y="164795"/>
                </a:lnTo>
                <a:lnTo>
                  <a:pt x="2087206" y="161251"/>
                </a:lnTo>
                <a:lnTo>
                  <a:pt x="2086495" y="153225"/>
                </a:lnTo>
                <a:lnTo>
                  <a:pt x="2085555" y="149567"/>
                </a:lnTo>
                <a:lnTo>
                  <a:pt x="2083904" y="143205"/>
                </a:lnTo>
                <a:lnTo>
                  <a:pt x="2074938" y="141084"/>
                </a:lnTo>
                <a:lnTo>
                  <a:pt x="2074938" y="140843"/>
                </a:lnTo>
                <a:lnTo>
                  <a:pt x="2083790" y="137414"/>
                </a:lnTo>
                <a:lnTo>
                  <a:pt x="2086241" y="132588"/>
                </a:lnTo>
                <a:lnTo>
                  <a:pt x="2088032" y="129044"/>
                </a:lnTo>
                <a:lnTo>
                  <a:pt x="2088159" y="119722"/>
                </a:lnTo>
                <a:lnTo>
                  <a:pt x="2086737" y="113588"/>
                </a:lnTo>
                <a:lnTo>
                  <a:pt x="2085632" y="108851"/>
                </a:lnTo>
                <a:lnTo>
                  <a:pt x="2078977" y="101498"/>
                </a:lnTo>
                <a:lnTo>
                  <a:pt x="2069541" y="97320"/>
                </a:lnTo>
                <a:lnTo>
                  <a:pt x="2066213" y="96926"/>
                </a:lnTo>
                <a:lnTo>
                  <a:pt x="2066213" y="116408"/>
                </a:lnTo>
                <a:lnTo>
                  <a:pt x="2066213" y="129044"/>
                </a:lnTo>
                <a:lnTo>
                  <a:pt x="2062670" y="132588"/>
                </a:lnTo>
                <a:lnTo>
                  <a:pt x="2037664" y="132588"/>
                </a:lnTo>
                <a:lnTo>
                  <a:pt x="2037664" y="113588"/>
                </a:lnTo>
                <a:lnTo>
                  <a:pt x="2061260" y="113588"/>
                </a:lnTo>
                <a:lnTo>
                  <a:pt x="2066213" y="116408"/>
                </a:lnTo>
                <a:lnTo>
                  <a:pt x="2066213" y="96926"/>
                </a:lnTo>
                <a:lnTo>
                  <a:pt x="2058670" y="96012"/>
                </a:lnTo>
                <a:lnTo>
                  <a:pt x="2015718" y="96012"/>
                </a:lnTo>
                <a:lnTo>
                  <a:pt x="2015718" y="180238"/>
                </a:lnTo>
                <a:lnTo>
                  <a:pt x="2037664" y="180238"/>
                </a:lnTo>
                <a:lnTo>
                  <a:pt x="2037664" y="149567"/>
                </a:lnTo>
                <a:lnTo>
                  <a:pt x="2064562" y="149567"/>
                </a:lnTo>
                <a:lnTo>
                  <a:pt x="2065985" y="158305"/>
                </a:lnTo>
                <a:lnTo>
                  <a:pt x="2066569" y="166801"/>
                </a:lnTo>
                <a:lnTo>
                  <a:pt x="2066798" y="169151"/>
                </a:lnTo>
                <a:lnTo>
                  <a:pt x="2067153" y="177419"/>
                </a:lnTo>
                <a:lnTo>
                  <a:pt x="2069045" y="180238"/>
                </a:lnTo>
                <a:lnTo>
                  <a:pt x="2090750" y="180238"/>
                </a:lnTo>
                <a:close/>
              </a:path>
              <a:path w="2352040" h="382905">
                <a:moveTo>
                  <a:pt x="2112226" y="342328"/>
                </a:moveTo>
                <a:lnTo>
                  <a:pt x="2078812" y="315760"/>
                </a:lnTo>
                <a:lnTo>
                  <a:pt x="2071001" y="313626"/>
                </a:lnTo>
                <a:lnTo>
                  <a:pt x="2065477" y="310921"/>
                </a:lnTo>
                <a:lnTo>
                  <a:pt x="2063394" y="306933"/>
                </a:lnTo>
                <a:lnTo>
                  <a:pt x="2063394" y="301396"/>
                </a:lnTo>
                <a:lnTo>
                  <a:pt x="2069287" y="299732"/>
                </a:lnTo>
                <a:lnTo>
                  <a:pt x="2080729" y="299732"/>
                </a:lnTo>
                <a:lnTo>
                  <a:pt x="2087930" y="302209"/>
                </a:lnTo>
                <a:lnTo>
                  <a:pt x="2087575" y="309880"/>
                </a:lnTo>
                <a:lnTo>
                  <a:pt x="2109508" y="309880"/>
                </a:lnTo>
                <a:lnTo>
                  <a:pt x="2106549" y="297624"/>
                </a:lnTo>
                <a:lnTo>
                  <a:pt x="2098878" y="289191"/>
                </a:lnTo>
                <a:lnTo>
                  <a:pt x="2088095" y="284314"/>
                </a:lnTo>
                <a:lnTo>
                  <a:pt x="2075764" y="282752"/>
                </a:lnTo>
                <a:lnTo>
                  <a:pt x="2063737" y="284162"/>
                </a:lnTo>
                <a:lnTo>
                  <a:pt x="2052675" y="288645"/>
                </a:lnTo>
                <a:lnTo>
                  <a:pt x="2044585" y="296583"/>
                </a:lnTo>
                <a:lnTo>
                  <a:pt x="2041448" y="308356"/>
                </a:lnTo>
                <a:lnTo>
                  <a:pt x="2043607" y="318185"/>
                </a:lnTo>
                <a:lnTo>
                  <a:pt x="2049259" y="325018"/>
                </a:lnTo>
                <a:lnTo>
                  <a:pt x="2057171" y="329590"/>
                </a:lnTo>
                <a:lnTo>
                  <a:pt x="2066099" y="332651"/>
                </a:lnTo>
                <a:lnTo>
                  <a:pt x="2075002" y="334962"/>
                </a:lnTo>
                <a:lnTo>
                  <a:pt x="2082749" y="337286"/>
                </a:lnTo>
                <a:lnTo>
                  <a:pt x="2088210" y="340347"/>
                </a:lnTo>
                <a:lnTo>
                  <a:pt x="2090280" y="344919"/>
                </a:lnTo>
                <a:lnTo>
                  <a:pt x="2090280" y="351167"/>
                </a:lnTo>
                <a:lnTo>
                  <a:pt x="2083435" y="353529"/>
                </a:lnTo>
                <a:lnTo>
                  <a:pt x="2067509" y="353529"/>
                </a:lnTo>
                <a:lnTo>
                  <a:pt x="2061375" y="350354"/>
                </a:lnTo>
                <a:lnTo>
                  <a:pt x="2060905" y="340436"/>
                </a:lnTo>
                <a:lnTo>
                  <a:pt x="2038959" y="340436"/>
                </a:lnTo>
                <a:lnTo>
                  <a:pt x="2042007" y="354253"/>
                </a:lnTo>
                <a:lnTo>
                  <a:pt x="2050034" y="363575"/>
                </a:lnTo>
                <a:lnTo>
                  <a:pt x="2061679" y="368858"/>
                </a:lnTo>
                <a:lnTo>
                  <a:pt x="2075535" y="370522"/>
                </a:lnTo>
                <a:lnTo>
                  <a:pt x="2089086" y="369125"/>
                </a:lnTo>
                <a:lnTo>
                  <a:pt x="2100834" y="364439"/>
                </a:lnTo>
                <a:lnTo>
                  <a:pt x="2109101" y="355739"/>
                </a:lnTo>
                <a:lnTo>
                  <a:pt x="2112226" y="342328"/>
                </a:lnTo>
                <a:close/>
              </a:path>
              <a:path w="2352040" h="382905">
                <a:moveTo>
                  <a:pt x="2160016" y="161366"/>
                </a:moveTo>
                <a:lnTo>
                  <a:pt x="2120722" y="161366"/>
                </a:lnTo>
                <a:lnTo>
                  <a:pt x="2120722" y="96012"/>
                </a:lnTo>
                <a:lnTo>
                  <a:pt x="2098776" y="96012"/>
                </a:lnTo>
                <a:lnTo>
                  <a:pt x="2098776" y="180238"/>
                </a:lnTo>
                <a:lnTo>
                  <a:pt x="2160016" y="180238"/>
                </a:lnTo>
                <a:lnTo>
                  <a:pt x="2160016" y="161366"/>
                </a:lnTo>
                <a:close/>
              </a:path>
              <a:path w="2352040" h="382905">
                <a:moveTo>
                  <a:pt x="2232698" y="326644"/>
                </a:moveTo>
                <a:lnTo>
                  <a:pt x="2229942" y="309473"/>
                </a:lnTo>
                <a:lnTo>
                  <a:pt x="2225408" y="301625"/>
                </a:lnTo>
                <a:lnTo>
                  <a:pt x="2221890" y="295529"/>
                </a:lnTo>
                <a:lnTo>
                  <a:pt x="2210752" y="287540"/>
                </a:lnTo>
                <a:lnTo>
                  <a:pt x="2210752" y="326644"/>
                </a:lnTo>
                <a:lnTo>
                  <a:pt x="2209685" y="335826"/>
                </a:lnTo>
                <a:lnTo>
                  <a:pt x="2206269" y="343839"/>
                </a:lnTo>
                <a:lnTo>
                  <a:pt x="2200198" y="349504"/>
                </a:lnTo>
                <a:lnTo>
                  <a:pt x="2191169" y="351650"/>
                </a:lnTo>
                <a:lnTo>
                  <a:pt x="2182126" y="349504"/>
                </a:lnTo>
                <a:lnTo>
                  <a:pt x="2176056" y="343839"/>
                </a:lnTo>
                <a:lnTo>
                  <a:pt x="2172652" y="335826"/>
                </a:lnTo>
                <a:lnTo>
                  <a:pt x="2171573" y="326644"/>
                </a:lnTo>
                <a:lnTo>
                  <a:pt x="2172652" y="317449"/>
                </a:lnTo>
                <a:lnTo>
                  <a:pt x="2176056" y="309448"/>
                </a:lnTo>
                <a:lnTo>
                  <a:pt x="2182126" y="303771"/>
                </a:lnTo>
                <a:lnTo>
                  <a:pt x="2191169" y="301625"/>
                </a:lnTo>
                <a:lnTo>
                  <a:pt x="2200198" y="303771"/>
                </a:lnTo>
                <a:lnTo>
                  <a:pt x="2206269" y="309448"/>
                </a:lnTo>
                <a:lnTo>
                  <a:pt x="2209685" y="317449"/>
                </a:lnTo>
                <a:lnTo>
                  <a:pt x="2210752" y="326644"/>
                </a:lnTo>
                <a:lnTo>
                  <a:pt x="2210752" y="287540"/>
                </a:lnTo>
                <a:lnTo>
                  <a:pt x="2208847" y="286169"/>
                </a:lnTo>
                <a:lnTo>
                  <a:pt x="2191169" y="282740"/>
                </a:lnTo>
                <a:lnTo>
                  <a:pt x="2173478" y="286169"/>
                </a:lnTo>
                <a:lnTo>
                  <a:pt x="2160447" y="295529"/>
                </a:lnTo>
                <a:lnTo>
                  <a:pt x="2152396" y="309473"/>
                </a:lnTo>
                <a:lnTo>
                  <a:pt x="2149640" y="326644"/>
                </a:lnTo>
                <a:lnTo>
                  <a:pt x="2152396" y="343801"/>
                </a:lnTo>
                <a:lnTo>
                  <a:pt x="2160447" y="357733"/>
                </a:lnTo>
                <a:lnTo>
                  <a:pt x="2173478" y="367106"/>
                </a:lnTo>
                <a:lnTo>
                  <a:pt x="2191169" y="370522"/>
                </a:lnTo>
                <a:lnTo>
                  <a:pt x="2208847" y="367106"/>
                </a:lnTo>
                <a:lnTo>
                  <a:pt x="2221890" y="357733"/>
                </a:lnTo>
                <a:lnTo>
                  <a:pt x="2225408" y="351650"/>
                </a:lnTo>
                <a:lnTo>
                  <a:pt x="2229942" y="343801"/>
                </a:lnTo>
                <a:lnTo>
                  <a:pt x="2232698" y="326644"/>
                </a:lnTo>
                <a:close/>
              </a:path>
              <a:path w="2352040" h="382905">
                <a:moveTo>
                  <a:pt x="2243785" y="137769"/>
                </a:moveTo>
                <a:lnTo>
                  <a:pt x="2240965" y="120243"/>
                </a:lnTo>
                <a:lnTo>
                  <a:pt x="2237638" y="114884"/>
                </a:lnTo>
                <a:lnTo>
                  <a:pt x="2232825" y="107111"/>
                </a:lnTo>
                <a:lnTo>
                  <a:pt x="2221839" y="100139"/>
                </a:lnTo>
                <a:lnTo>
                  <a:pt x="2221839" y="137655"/>
                </a:lnTo>
                <a:lnTo>
                  <a:pt x="2220544" y="148424"/>
                </a:lnTo>
                <a:lnTo>
                  <a:pt x="2216454" y="155702"/>
                </a:lnTo>
                <a:lnTo>
                  <a:pt x="2209241" y="159880"/>
                </a:lnTo>
                <a:lnTo>
                  <a:pt x="2198586" y="161366"/>
                </a:lnTo>
                <a:lnTo>
                  <a:pt x="2188210" y="161366"/>
                </a:lnTo>
                <a:lnTo>
                  <a:pt x="2188210" y="114884"/>
                </a:lnTo>
                <a:lnTo>
                  <a:pt x="2198586" y="114884"/>
                </a:lnTo>
                <a:lnTo>
                  <a:pt x="2208542" y="116293"/>
                </a:lnTo>
                <a:lnTo>
                  <a:pt x="2215832" y="120523"/>
                </a:lnTo>
                <a:lnTo>
                  <a:pt x="2220315" y="127622"/>
                </a:lnTo>
                <a:lnTo>
                  <a:pt x="2221839" y="137655"/>
                </a:lnTo>
                <a:lnTo>
                  <a:pt x="2221839" y="100139"/>
                </a:lnTo>
                <a:lnTo>
                  <a:pt x="2219845" y="98869"/>
                </a:lnTo>
                <a:lnTo>
                  <a:pt x="2202484" y="96012"/>
                </a:lnTo>
                <a:lnTo>
                  <a:pt x="2166264" y="96012"/>
                </a:lnTo>
                <a:lnTo>
                  <a:pt x="2166264" y="180238"/>
                </a:lnTo>
                <a:lnTo>
                  <a:pt x="2202484" y="180238"/>
                </a:lnTo>
                <a:lnTo>
                  <a:pt x="2219744" y="177495"/>
                </a:lnTo>
                <a:lnTo>
                  <a:pt x="2232736" y="169367"/>
                </a:lnTo>
                <a:lnTo>
                  <a:pt x="2237663" y="161366"/>
                </a:lnTo>
                <a:lnTo>
                  <a:pt x="2240927" y="156057"/>
                </a:lnTo>
                <a:lnTo>
                  <a:pt x="2243785" y="137769"/>
                </a:lnTo>
                <a:close/>
              </a:path>
              <a:path w="2352040" h="382905">
                <a:moveTo>
                  <a:pt x="2314219" y="284518"/>
                </a:moveTo>
                <a:lnTo>
                  <a:pt x="2293569" y="284518"/>
                </a:lnTo>
                <a:lnTo>
                  <a:pt x="2293569" y="336435"/>
                </a:lnTo>
                <a:lnTo>
                  <a:pt x="2293340" y="336435"/>
                </a:lnTo>
                <a:lnTo>
                  <a:pt x="2264079" y="284518"/>
                </a:lnTo>
                <a:lnTo>
                  <a:pt x="2241537" y="284518"/>
                </a:lnTo>
                <a:lnTo>
                  <a:pt x="2241537" y="368757"/>
                </a:lnTo>
                <a:lnTo>
                  <a:pt x="2262187" y="368757"/>
                </a:lnTo>
                <a:lnTo>
                  <a:pt x="2262187" y="316255"/>
                </a:lnTo>
                <a:lnTo>
                  <a:pt x="2262428" y="316255"/>
                </a:lnTo>
                <a:lnTo>
                  <a:pt x="2291677" y="368757"/>
                </a:lnTo>
                <a:lnTo>
                  <a:pt x="2314219" y="368757"/>
                </a:lnTo>
                <a:lnTo>
                  <a:pt x="2314219" y="284518"/>
                </a:lnTo>
                <a:close/>
              </a:path>
              <a:path w="2352040" h="382905">
                <a:moveTo>
                  <a:pt x="2333320" y="284467"/>
                </a:moveTo>
                <a:lnTo>
                  <a:pt x="2320150" y="284467"/>
                </a:lnTo>
                <a:lnTo>
                  <a:pt x="2320150" y="287909"/>
                </a:lnTo>
                <a:lnTo>
                  <a:pt x="2324735" y="287909"/>
                </a:lnTo>
                <a:lnTo>
                  <a:pt x="2324735" y="299821"/>
                </a:lnTo>
                <a:lnTo>
                  <a:pt x="2328735" y="299821"/>
                </a:lnTo>
                <a:lnTo>
                  <a:pt x="2328735" y="287909"/>
                </a:lnTo>
                <a:lnTo>
                  <a:pt x="2333320" y="287909"/>
                </a:lnTo>
                <a:lnTo>
                  <a:pt x="2333320" y="284467"/>
                </a:lnTo>
                <a:close/>
              </a:path>
              <a:path w="2352040" h="382905">
                <a:moveTo>
                  <a:pt x="2352040" y="284467"/>
                </a:moveTo>
                <a:lnTo>
                  <a:pt x="2346147" y="284467"/>
                </a:lnTo>
                <a:lnTo>
                  <a:pt x="2343493" y="294703"/>
                </a:lnTo>
                <a:lnTo>
                  <a:pt x="2340813" y="284467"/>
                </a:lnTo>
                <a:lnTo>
                  <a:pt x="2334920" y="284467"/>
                </a:lnTo>
                <a:lnTo>
                  <a:pt x="2334920" y="299821"/>
                </a:lnTo>
                <a:lnTo>
                  <a:pt x="2338679" y="299821"/>
                </a:lnTo>
                <a:lnTo>
                  <a:pt x="2338679" y="288175"/>
                </a:lnTo>
                <a:lnTo>
                  <a:pt x="2341956" y="299821"/>
                </a:lnTo>
                <a:lnTo>
                  <a:pt x="2345004" y="299821"/>
                </a:lnTo>
                <a:lnTo>
                  <a:pt x="2348230" y="288175"/>
                </a:lnTo>
                <a:lnTo>
                  <a:pt x="2348268" y="299821"/>
                </a:lnTo>
                <a:lnTo>
                  <a:pt x="2352040" y="299821"/>
                </a:lnTo>
                <a:lnTo>
                  <a:pt x="2352040" y="284467"/>
                </a:lnTo>
                <a:close/>
              </a:path>
            </a:pathLst>
          </a:custGeom>
          <a:solidFill>
            <a:srgbClr val="000000"/>
          </a:solidFill>
        </p:spPr>
        <p:txBody>
          <a:bodyPr wrap="square" lIns="0" tIns="0" rIns="0" bIns="0" rtlCol="0"/>
          <a:lstStyle/>
          <a:p>
            <a:endParaRPr dirty="0"/>
          </a:p>
        </p:txBody>
      </p:sp>
      <p:sp>
        <p:nvSpPr>
          <p:cNvPr id="22" name="Rectangle 21">
            <a:extLst>
              <a:ext uri="{FF2B5EF4-FFF2-40B4-BE49-F238E27FC236}">
                <a16:creationId xmlns:a16="http://schemas.microsoft.com/office/drawing/2014/main" id="{56CCC1E4-B77B-2312-F738-491B6D0AA5FF}"/>
              </a:ext>
            </a:extLst>
          </p:cNvPr>
          <p:cNvSpPr/>
          <p:nvPr/>
        </p:nvSpPr>
        <p:spPr>
          <a:xfrm>
            <a:off x="1916737" y="5174623"/>
            <a:ext cx="1541954" cy="12514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35420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912AE618-B0D9-B5F1-BF9C-B93E94B05B22}"/>
              </a:ext>
            </a:extLst>
          </p:cNvPr>
          <p:cNvSpPr txBox="1">
            <a:spLocks/>
          </p:cNvSpPr>
          <p:nvPr/>
        </p:nvSpPr>
        <p:spPr>
          <a:xfrm>
            <a:off x="719999" y="488172"/>
            <a:ext cx="583021" cy="843821"/>
          </a:xfrm>
          <a:prstGeom prst="rect">
            <a:avLst/>
          </a:prstGeom>
        </p:spPr>
        <p:txBody>
          <a:bodyPr vert="horz" wrap="square" lIns="0" tIns="12700" rIns="0" bIns="0" rtlCol="0">
            <a:spAutoFit/>
          </a:bodyPr>
          <a:lstStyle>
            <a:lvl1pPr>
              <a:defRPr sz="36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5400" kern="0" spc="-780" dirty="0">
                <a:solidFill>
                  <a:srgbClr val="C00000"/>
                </a:solidFill>
              </a:rPr>
              <a:t>9</a:t>
            </a:r>
            <a:endParaRPr kumimoji="0" lang="en-GB" sz="5400" b="1" i="0" u="none" strike="noStrike" kern="0" cap="none" spc="0" normalizeH="0" baseline="0" noProof="0" dirty="0">
              <a:ln>
                <a:noFill/>
              </a:ln>
              <a:solidFill>
                <a:srgbClr val="C00000"/>
              </a:solidFill>
              <a:effectLst/>
              <a:uLnTx/>
              <a:uFillTx/>
              <a:latin typeface="Arial"/>
              <a:ea typeface="+mj-ea"/>
              <a:cs typeface="Arial"/>
            </a:endParaRPr>
          </a:p>
        </p:txBody>
      </p:sp>
      <p:sp>
        <p:nvSpPr>
          <p:cNvPr id="5" name="object 18">
            <a:extLst>
              <a:ext uri="{FF2B5EF4-FFF2-40B4-BE49-F238E27FC236}">
                <a16:creationId xmlns:a16="http://schemas.microsoft.com/office/drawing/2014/main" id="{2EDB6F35-1044-F75E-6AD6-685BE59AB0FD}"/>
              </a:ext>
            </a:extLst>
          </p:cNvPr>
          <p:cNvSpPr/>
          <p:nvPr/>
        </p:nvSpPr>
        <p:spPr>
          <a:xfrm>
            <a:off x="617127" y="1436894"/>
            <a:ext cx="6163817" cy="111476"/>
          </a:xfrm>
          <a:custGeom>
            <a:avLst/>
            <a:gdLst/>
            <a:ahLst/>
            <a:cxnLst/>
            <a:rect l="l" t="t" r="r" b="b"/>
            <a:pathLst>
              <a:path w="6435090">
                <a:moveTo>
                  <a:pt x="0" y="0"/>
                </a:moveTo>
                <a:lnTo>
                  <a:pt x="6435001"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id="{E1D54937-FED4-EF21-9BB5-1476439D5AFC}"/>
              </a:ext>
            </a:extLst>
          </p:cNvPr>
          <p:cNvSpPr txBox="1"/>
          <p:nvPr/>
        </p:nvSpPr>
        <p:spPr>
          <a:xfrm>
            <a:off x="1200150" y="571529"/>
            <a:ext cx="4697730" cy="677108"/>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NEXT STEPS</a:t>
            </a:r>
          </a:p>
          <a:p>
            <a:r>
              <a:rPr lang="en-GB" sz="1400" dirty="0">
                <a:latin typeface="Arial" panose="020B0604020202020204" pitchFamily="34" charset="0"/>
                <a:cs typeface="Arial" panose="020B0604020202020204" pitchFamily="34" charset="0"/>
              </a:rPr>
              <a:t>WHAT TO EXPECT</a:t>
            </a:r>
          </a:p>
        </p:txBody>
      </p:sp>
      <p:sp>
        <p:nvSpPr>
          <p:cNvPr id="7" name="object 17">
            <a:extLst>
              <a:ext uri="{FF2B5EF4-FFF2-40B4-BE49-F238E27FC236}">
                <a16:creationId xmlns:a16="http://schemas.microsoft.com/office/drawing/2014/main" id="{3BC2A561-6828-BDB3-9E06-790FF7AD6924}"/>
              </a:ext>
            </a:extLst>
          </p:cNvPr>
          <p:cNvSpPr/>
          <p:nvPr/>
        </p:nvSpPr>
        <p:spPr>
          <a:xfrm flipV="1">
            <a:off x="7428087" y="1325418"/>
            <a:ext cx="4041922" cy="111476"/>
          </a:xfrm>
          <a:custGeom>
            <a:avLst/>
            <a:gdLst/>
            <a:ahLst/>
            <a:cxnLst/>
            <a:rect l="l" t="t" r="r" b="b"/>
            <a:pathLst>
              <a:path w="10827385">
                <a:moveTo>
                  <a:pt x="0" y="0"/>
                </a:moveTo>
                <a:lnTo>
                  <a:pt x="10827004"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 name="Picture 8">
            <a:extLst>
              <a:ext uri="{FF2B5EF4-FFF2-40B4-BE49-F238E27FC236}">
                <a16:creationId xmlns:a16="http://schemas.microsoft.com/office/drawing/2014/main" id="{74214949-AE6F-09C9-3655-EDB1AFD6552B}"/>
              </a:ext>
            </a:extLst>
          </p:cNvPr>
          <p:cNvPicPr>
            <a:picLocks noChangeAspect="1"/>
          </p:cNvPicPr>
          <p:nvPr/>
        </p:nvPicPr>
        <p:blipFill rotWithShape="1">
          <a:blip r:embed="rId3"/>
          <a:srcRect r="42301" b="1819"/>
          <a:stretch/>
        </p:blipFill>
        <p:spPr>
          <a:xfrm>
            <a:off x="7428087" y="1986561"/>
            <a:ext cx="4041922" cy="3672188"/>
          </a:xfrm>
          <a:prstGeom prst="rect">
            <a:avLst/>
          </a:prstGeom>
        </p:spPr>
      </p:pic>
      <p:sp>
        <p:nvSpPr>
          <p:cNvPr id="13" name="TextBox 12">
            <a:extLst>
              <a:ext uri="{FF2B5EF4-FFF2-40B4-BE49-F238E27FC236}">
                <a16:creationId xmlns:a16="http://schemas.microsoft.com/office/drawing/2014/main" id="{B6719BF0-D3CF-C2A5-118B-E58F781D0145}"/>
              </a:ext>
            </a:extLst>
          </p:cNvPr>
          <p:cNvSpPr txBox="1"/>
          <p:nvPr/>
        </p:nvSpPr>
        <p:spPr>
          <a:xfrm>
            <a:off x="719999" y="1828800"/>
            <a:ext cx="6060945" cy="4093428"/>
          </a:xfrm>
          <a:prstGeom prst="rect">
            <a:avLst/>
          </a:prstGeom>
          <a:noFill/>
        </p:spPr>
        <p:txBody>
          <a:bodyPr wrap="square" rtlCol="0">
            <a:spAutoFit/>
          </a:bodyPr>
          <a:lstStyle/>
          <a:p>
            <a:r>
              <a:rPr lang="en-GB" b="1" dirty="0">
                <a:solidFill>
                  <a:srgbClr val="C00000"/>
                </a:solidFill>
                <a:latin typeface="Arial" panose="020B0604020202020204" pitchFamily="34" charset="0"/>
                <a:cs typeface="Arial" panose="020B0604020202020204" pitchFamily="34" charset="0"/>
              </a:rPr>
              <a:t>WHAT HAPPENS NOW?</a:t>
            </a:r>
          </a:p>
          <a:p>
            <a:endParaRPr lang="en-GB" dirty="0">
              <a:solidFill>
                <a:srgbClr val="C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400" dirty="0">
                <a:latin typeface="Arial" panose="020B0604020202020204" pitchFamily="34" charset="0"/>
                <a:cs typeface="Arial" panose="020B0604020202020204" pitchFamily="34" charset="0"/>
              </a:rPr>
              <a:t>If you are a supplier to our next chosen Cummins site, you will receive an email from the Cummins </a:t>
            </a:r>
            <a:r>
              <a:rPr lang="en-US" sz="1400" spc="-35" dirty="0">
                <a:latin typeface="Arial" panose="020B0604020202020204" pitchFamily="34" charset="0"/>
                <a:cs typeface="Arial" panose="020B0604020202020204" pitchFamily="34" charset="0"/>
              </a:rPr>
              <a:t>Supply Continuity Leader </a:t>
            </a:r>
            <a:r>
              <a:rPr lang="en-GB" sz="1400" dirty="0">
                <a:latin typeface="Arial" panose="020B0604020202020204" pitchFamily="34" charset="0"/>
                <a:cs typeface="Arial" panose="020B0604020202020204" pitchFamily="34" charset="0"/>
              </a:rPr>
              <a:t>within the next week informing you that your site has been selected. </a:t>
            </a:r>
          </a:p>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400" dirty="0">
                <a:latin typeface="Arial" panose="020B0604020202020204" pitchFamily="34" charset="0"/>
                <a:cs typeface="Arial" panose="020B0604020202020204" pitchFamily="34" charset="0"/>
              </a:rPr>
              <a:t>On the same day you receive the email from the</a:t>
            </a:r>
            <a:r>
              <a:rPr lang="en-US" sz="1400" spc="-35" dirty="0">
                <a:latin typeface="Arial" panose="020B0604020202020204" pitchFamily="34" charset="0"/>
                <a:cs typeface="Arial" panose="020B0604020202020204" pitchFamily="34" charset="0"/>
              </a:rPr>
              <a:t> Cummins Supply Continuity Leader</a:t>
            </a:r>
            <a:r>
              <a:rPr lang="en-GB" sz="1400" dirty="0">
                <a:latin typeface="Arial" panose="020B0604020202020204" pitchFamily="34" charset="0"/>
                <a:cs typeface="Arial" panose="020B0604020202020204" pitchFamily="34" charset="0"/>
              </a:rPr>
              <a:t>, you will receive the request to complete the Supplier Resilience Assessment. </a:t>
            </a:r>
            <a:r>
              <a:rPr lang="en-GB" sz="1400" i="1" dirty="0">
                <a:latin typeface="Arial" panose="020B0604020202020204" pitchFamily="34" charset="0"/>
                <a:cs typeface="Arial" panose="020B0604020202020204" pitchFamily="34" charset="0"/>
              </a:rPr>
              <a:t>The request will look similar to the image pictured on the right. </a:t>
            </a:r>
          </a:p>
          <a:p>
            <a:pPr marL="285750" indent="-285750">
              <a:buFont typeface="Wingdings" panose="05000000000000000000" pitchFamily="2" charset="2"/>
              <a:buChar char="§"/>
            </a:pPr>
            <a:endParaRPr lang="en-GB" sz="1400"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If you do not receive an email from the Cummins Supply Continuity Leader, it means you have not been selected to participate for now. However, you may receive similar requests in the future depending on which Cummins locations are selected. </a:t>
            </a:r>
          </a:p>
          <a:p>
            <a:endParaRPr lang="en-GB"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400" dirty="0">
                <a:latin typeface="Arial" panose="020B0604020202020204" pitchFamily="34" charset="0"/>
                <a:cs typeface="Arial" panose="020B0604020202020204" pitchFamily="34" charset="0"/>
              </a:rPr>
              <a:t>A recording of this webinar, and this slide deck, will be posted on the Cummins Supplier Portal to refer to if needed. </a:t>
            </a:r>
          </a:p>
        </p:txBody>
      </p:sp>
      <p:sp>
        <p:nvSpPr>
          <p:cNvPr id="2" name="object 13">
            <a:extLst>
              <a:ext uri="{FF2B5EF4-FFF2-40B4-BE49-F238E27FC236}">
                <a16:creationId xmlns:a16="http://schemas.microsoft.com/office/drawing/2014/main" id="{6900F9BA-AC31-755D-A926-814F736B0971}"/>
              </a:ext>
            </a:extLst>
          </p:cNvPr>
          <p:cNvSpPr/>
          <p:nvPr/>
        </p:nvSpPr>
        <p:spPr>
          <a:xfrm flipV="1">
            <a:off x="617127" y="5816509"/>
            <a:ext cx="10852882" cy="553317"/>
          </a:xfrm>
          <a:custGeom>
            <a:avLst/>
            <a:gdLst/>
            <a:ahLst/>
            <a:cxnLst/>
            <a:rect l="l" t="t" r="r" b="b"/>
            <a:pathLst>
              <a:path w="17532350">
                <a:moveTo>
                  <a:pt x="0" y="0"/>
                </a:moveTo>
                <a:lnTo>
                  <a:pt x="17531994" y="0"/>
                </a:lnTo>
              </a:path>
            </a:pathLst>
          </a:custGeom>
          <a:ln w="19050">
            <a:solidFill>
              <a:srgbClr val="000000"/>
            </a:solidFill>
          </a:ln>
        </p:spPr>
        <p:txBody>
          <a:bodyPr wrap="square" lIns="0" tIns="0" rIns="0" bIns="0" rtlCol="0"/>
          <a:lstStyle/>
          <a:p>
            <a:endParaRPr/>
          </a:p>
        </p:txBody>
      </p:sp>
      <p:sp>
        <p:nvSpPr>
          <p:cNvPr id="3" name="object 2">
            <a:extLst>
              <a:ext uri="{FF2B5EF4-FFF2-40B4-BE49-F238E27FC236}">
                <a16:creationId xmlns:a16="http://schemas.microsoft.com/office/drawing/2014/main" id="{13A33082-D954-8F5E-5B3C-D13DC0FDC615}"/>
              </a:ext>
            </a:extLst>
          </p:cNvPr>
          <p:cNvSpPr txBox="1"/>
          <p:nvPr/>
        </p:nvSpPr>
        <p:spPr>
          <a:xfrm>
            <a:off x="617127" y="6390376"/>
            <a:ext cx="4404462" cy="206788"/>
          </a:xfrm>
          <a:prstGeom prst="rect">
            <a:avLst/>
          </a:prstGeom>
        </p:spPr>
        <p:txBody>
          <a:bodyPr vert="horz" wrap="square" lIns="0" tIns="90170" rIns="0" bIns="0" rtlCol="0">
            <a:spAutoFit/>
          </a:bodyPr>
          <a:lstStyle/>
          <a:p>
            <a:pPr marL="12700" marR="5080">
              <a:lnSpc>
                <a:spcPct val="74900"/>
              </a:lnSpc>
              <a:spcBef>
                <a:spcPts val="710"/>
              </a:spcBef>
            </a:pPr>
            <a:r>
              <a:rPr lang="en-GB" sz="1000" b="1" dirty="0">
                <a:solidFill>
                  <a:srgbClr val="1D1D1B"/>
                </a:solidFill>
                <a:latin typeface="Arial"/>
                <a:cs typeface="Arial"/>
              </a:rPr>
              <a:t>CUMMINS SUPPLY CHAIN RESILIENCE </a:t>
            </a:r>
            <a:endParaRPr sz="1000" dirty="0">
              <a:latin typeface="Arial"/>
              <a:cs typeface="Arial"/>
            </a:endParaRPr>
          </a:p>
        </p:txBody>
      </p:sp>
    </p:spTree>
    <p:custDataLst>
      <p:tags r:id="rId1"/>
    </p:custDataLst>
    <p:extLst>
      <p:ext uri="{BB962C8B-B14F-4D97-AF65-F5344CB8AC3E}">
        <p14:creationId xmlns:p14="http://schemas.microsoft.com/office/powerpoint/2010/main" val="212174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a blue shirt&#10;&#10;Description automatically generated">
            <a:extLst>
              <a:ext uri="{FF2B5EF4-FFF2-40B4-BE49-F238E27FC236}">
                <a16:creationId xmlns:a16="http://schemas.microsoft.com/office/drawing/2014/main" id="{589BB9BE-1CDC-CC88-5C01-78C5FE81F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786" y="2355302"/>
            <a:ext cx="1886400" cy="1886400"/>
          </a:xfrm>
          <a:prstGeom prst="ellipse">
            <a:avLst/>
          </a:prstGeom>
          <a:ln>
            <a:solidFill>
              <a:schemeClr val="tx1"/>
            </a:solidFill>
          </a:ln>
        </p:spPr>
      </p:pic>
      <p:sp>
        <p:nvSpPr>
          <p:cNvPr id="3" name="Content Placeholder 2">
            <a:extLst>
              <a:ext uri="{FF2B5EF4-FFF2-40B4-BE49-F238E27FC236}">
                <a16:creationId xmlns:a16="http://schemas.microsoft.com/office/drawing/2014/main" id="{38B02D0F-6453-771C-191E-AAA1F91C9E6F}"/>
              </a:ext>
            </a:extLst>
          </p:cNvPr>
          <p:cNvSpPr>
            <a:spLocks noGrp="1"/>
          </p:cNvSpPr>
          <p:nvPr>
            <p:ph idx="1"/>
          </p:nvPr>
        </p:nvSpPr>
        <p:spPr>
          <a:xfrm>
            <a:off x="719997" y="1934502"/>
            <a:ext cx="10515600" cy="4351338"/>
          </a:xfrm>
        </p:spPr>
        <p:txBody>
          <a:bodyPr>
            <a:normAutofit/>
          </a:bodyPr>
          <a:lstStyle/>
          <a:p>
            <a:pPr marL="0" indent="0">
              <a:buNone/>
            </a:pPr>
            <a:r>
              <a:rPr lang="en-GB" sz="2400" b="1" dirty="0">
                <a:solidFill>
                  <a:srgbClr val="C00000"/>
                </a:solidFill>
                <a:latin typeface="Arial" panose="020B0604020202020204" pitchFamily="34" charset="0"/>
                <a:cs typeface="Arial" panose="020B0604020202020204" pitchFamily="34" charset="0"/>
              </a:rPr>
              <a:t>OVERVIEW OF THE SESSION</a:t>
            </a:r>
          </a:p>
          <a:p>
            <a:pPr marL="342900" indent="-342900">
              <a:buClr>
                <a:schemeClr val="tx1"/>
              </a:buClr>
              <a:buFont typeface="+mj-lt"/>
              <a:buAutoNum type="arabicPeriod" startAt="2"/>
            </a:pPr>
            <a:r>
              <a:rPr lang="en-US" sz="2000">
                <a:latin typeface="Arial" panose="020B0604020202020204" pitchFamily="34" charset="0"/>
                <a:cs typeface="Arial" panose="020B0604020202020204" pitchFamily="34" charset="0"/>
              </a:rPr>
              <a:t>Horizonscan</a:t>
            </a:r>
            <a:r>
              <a:rPr lang="en-GB" sz="2000" dirty="0">
                <a:latin typeface="Arial" panose="020B0604020202020204" pitchFamily="34" charset="0"/>
                <a:cs typeface="Arial" panose="020B0604020202020204" pitchFamily="34" charset="0"/>
              </a:rPr>
              <a:t> </a:t>
            </a:r>
          </a:p>
          <a:p>
            <a:pPr marL="342900" indent="-342900">
              <a:buClr>
                <a:schemeClr val="tx1"/>
              </a:buClr>
              <a:buFont typeface="+mj-lt"/>
              <a:buAutoNum type="arabicPeriod" startAt="2"/>
            </a:pPr>
            <a:r>
              <a:rPr lang="en-GB" sz="2000" dirty="0">
                <a:latin typeface="Arial" panose="020B0604020202020204" pitchFamily="34" charset="0"/>
                <a:cs typeface="Arial" panose="020B0604020202020204" pitchFamily="34" charset="0"/>
              </a:rPr>
              <a:t>Resilience to Cummins</a:t>
            </a:r>
          </a:p>
          <a:p>
            <a:pPr marL="342900" indent="-342900">
              <a:buClr>
                <a:schemeClr val="tx1"/>
              </a:buClr>
              <a:buFont typeface="+mj-lt"/>
              <a:buAutoNum type="arabicPeriod" startAt="2"/>
            </a:pPr>
            <a:r>
              <a:rPr lang="en-GB" sz="2000" dirty="0">
                <a:latin typeface="Arial" panose="020B0604020202020204" pitchFamily="34" charset="0"/>
                <a:cs typeface="Arial" panose="020B0604020202020204" pitchFamily="34" charset="0"/>
              </a:rPr>
              <a:t>Supply Chain Resilience</a:t>
            </a:r>
          </a:p>
          <a:p>
            <a:pPr marL="342900" indent="-342900">
              <a:buClr>
                <a:schemeClr val="tx1"/>
              </a:buClr>
              <a:buFont typeface="+mj-lt"/>
              <a:buAutoNum type="arabicPeriod" startAt="2"/>
            </a:pPr>
            <a:r>
              <a:rPr lang="en-GB" sz="2000" dirty="0">
                <a:latin typeface="Arial" panose="020B0604020202020204" pitchFamily="34" charset="0"/>
                <a:cs typeface="Arial" panose="020B0604020202020204" pitchFamily="34" charset="0"/>
              </a:rPr>
              <a:t>Benefits to suppliers</a:t>
            </a:r>
          </a:p>
          <a:p>
            <a:pPr marL="342900" indent="-342900">
              <a:buClr>
                <a:schemeClr val="tx1"/>
              </a:buClr>
              <a:buFont typeface="+mj-lt"/>
              <a:buAutoNum type="arabicPeriod" startAt="2"/>
            </a:pPr>
            <a:r>
              <a:rPr lang="en-GB" sz="2000" dirty="0">
                <a:latin typeface="Arial" panose="020B0604020202020204" pitchFamily="34" charset="0"/>
                <a:cs typeface="Arial" panose="020B0604020202020204" pitchFamily="34" charset="0"/>
              </a:rPr>
              <a:t>Supplier Resilience Assessment</a:t>
            </a:r>
          </a:p>
          <a:p>
            <a:pPr marL="342900" indent="-342900">
              <a:buClr>
                <a:schemeClr val="tx1"/>
              </a:buClr>
              <a:buFont typeface="+mj-lt"/>
              <a:buAutoNum type="arabicPeriod" startAt="2"/>
            </a:pPr>
            <a:r>
              <a:rPr lang="en-GB" sz="2000" dirty="0">
                <a:latin typeface="Arial" panose="020B0604020202020204" pitchFamily="34" charset="0"/>
                <a:cs typeface="Arial" panose="020B0604020202020204" pitchFamily="34" charset="0"/>
              </a:rPr>
              <a:t>Previous successes </a:t>
            </a:r>
          </a:p>
          <a:p>
            <a:pPr marL="342900" indent="-342900">
              <a:buClr>
                <a:schemeClr val="tx1"/>
              </a:buClr>
              <a:buFont typeface="+mj-lt"/>
              <a:buAutoNum type="arabicPeriod" startAt="2"/>
            </a:pPr>
            <a:r>
              <a:rPr lang="en-GB" sz="2000" dirty="0">
                <a:latin typeface="Arial" panose="020B0604020202020204" pitchFamily="34" charset="0"/>
                <a:cs typeface="Arial" panose="020B0604020202020204" pitchFamily="34" charset="0"/>
              </a:rPr>
              <a:t>Questions </a:t>
            </a:r>
          </a:p>
          <a:p>
            <a:pPr marL="342900" indent="-342900">
              <a:buClr>
                <a:schemeClr val="tx1"/>
              </a:buClr>
              <a:buFont typeface="+mj-lt"/>
              <a:buAutoNum type="arabicPeriod" startAt="2"/>
            </a:pPr>
            <a:r>
              <a:rPr lang="en-GB" sz="2000" dirty="0">
                <a:latin typeface="Arial" panose="020B0604020202020204" pitchFamily="34" charset="0"/>
                <a:cs typeface="Arial" panose="020B0604020202020204" pitchFamily="34" charset="0"/>
              </a:rPr>
              <a:t>Next steps</a:t>
            </a:r>
          </a:p>
          <a:p>
            <a:pPr marL="0" indent="0">
              <a:buNone/>
            </a:pPr>
            <a:endParaRPr lang="en-GB" sz="1600" dirty="0">
              <a:solidFill>
                <a:srgbClr val="C00000"/>
              </a:solidFill>
              <a:latin typeface="Arial" panose="020B0604020202020204" pitchFamily="34" charset="0"/>
              <a:cs typeface="Arial" panose="020B0604020202020204" pitchFamily="34" charset="0"/>
            </a:endParaRPr>
          </a:p>
          <a:p>
            <a:pPr marL="0" indent="0">
              <a:buNone/>
            </a:pPr>
            <a:endParaRPr lang="en-GB" sz="1600" dirty="0">
              <a:solidFill>
                <a:srgbClr val="C00000"/>
              </a:solidFill>
              <a:latin typeface="Arial" panose="020B0604020202020204" pitchFamily="34" charset="0"/>
              <a:cs typeface="Arial" panose="020B0604020202020204" pitchFamily="34" charset="0"/>
            </a:endParaRPr>
          </a:p>
          <a:p>
            <a:pPr marL="0" indent="0">
              <a:buNone/>
            </a:pPr>
            <a:endParaRPr lang="en-GB" sz="1600" dirty="0">
              <a:solidFill>
                <a:srgbClr val="C00000"/>
              </a:solidFill>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2000" b="1" dirty="0">
              <a:solidFill>
                <a:srgbClr val="C00000"/>
              </a:solidFill>
              <a:latin typeface="Arial" panose="020B0604020202020204" pitchFamily="34" charset="0"/>
              <a:cs typeface="Arial" panose="020B0604020202020204" pitchFamily="34" charset="0"/>
            </a:endParaRPr>
          </a:p>
        </p:txBody>
      </p:sp>
      <p:sp>
        <p:nvSpPr>
          <p:cNvPr id="4" name="object 3">
            <a:extLst>
              <a:ext uri="{FF2B5EF4-FFF2-40B4-BE49-F238E27FC236}">
                <a16:creationId xmlns:a16="http://schemas.microsoft.com/office/drawing/2014/main" id="{566B7B41-0F0D-EBAC-6F7C-F4ACF2A89E06}"/>
              </a:ext>
            </a:extLst>
          </p:cNvPr>
          <p:cNvSpPr txBox="1">
            <a:spLocks/>
          </p:cNvSpPr>
          <p:nvPr/>
        </p:nvSpPr>
        <p:spPr>
          <a:xfrm>
            <a:off x="719998" y="488803"/>
            <a:ext cx="583021" cy="843821"/>
          </a:xfrm>
          <a:prstGeom prst="rect">
            <a:avLst/>
          </a:prstGeom>
        </p:spPr>
        <p:txBody>
          <a:bodyPr vert="horz" wrap="square" lIns="0" tIns="12700" rIns="0" bIns="0" rtlCol="0">
            <a:spAutoFit/>
          </a:bodyPr>
          <a:lstStyle>
            <a:lvl1pPr>
              <a:defRPr sz="36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5400" b="1" i="0" u="none" strike="noStrike" kern="0" cap="none" spc="-780" normalizeH="0" baseline="0" noProof="0" dirty="0">
                <a:ln>
                  <a:noFill/>
                </a:ln>
                <a:solidFill>
                  <a:srgbClr val="C00000"/>
                </a:solidFill>
                <a:effectLst/>
                <a:uLnTx/>
                <a:uFillTx/>
                <a:latin typeface="Arial"/>
                <a:ea typeface="+mj-ea"/>
                <a:cs typeface="Arial"/>
              </a:rPr>
              <a:t>1</a:t>
            </a:r>
            <a:endParaRPr kumimoji="0" lang="en-GB" sz="5400" b="1" i="0" u="none" strike="noStrike" kern="0" cap="none" spc="0" normalizeH="0" baseline="0" noProof="0" dirty="0">
              <a:ln>
                <a:noFill/>
              </a:ln>
              <a:solidFill>
                <a:srgbClr val="C00000"/>
              </a:solidFill>
              <a:effectLst/>
              <a:uLnTx/>
              <a:uFillTx/>
              <a:latin typeface="Arial"/>
              <a:ea typeface="+mj-ea"/>
              <a:cs typeface="Arial"/>
            </a:endParaRPr>
          </a:p>
        </p:txBody>
      </p:sp>
      <p:sp>
        <p:nvSpPr>
          <p:cNvPr id="5" name="object 18">
            <a:extLst>
              <a:ext uri="{FF2B5EF4-FFF2-40B4-BE49-F238E27FC236}">
                <a16:creationId xmlns:a16="http://schemas.microsoft.com/office/drawing/2014/main" id="{4B2347A4-D8FD-447D-2D6E-23E5CDC3D9CA}"/>
              </a:ext>
            </a:extLst>
          </p:cNvPr>
          <p:cNvSpPr/>
          <p:nvPr/>
        </p:nvSpPr>
        <p:spPr>
          <a:xfrm flipV="1">
            <a:off x="719997" y="1415979"/>
            <a:ext cx="5475319" cy="45719"/>
          </a:xfrm>
          <a:custGeom>
            <a:avLst/>
            <a:gdLst/>
            <a:ahLst/>
            <a:cxnLst/>
            <a:rect l="l" t="t" r="r" b="b"/>
            <a:pathLst>
              <a:path w="6435090">
                <a:moveTo>
                  <a:pt x="0" y="0"/>
                </a:moveTo>
                <a:lnTo>
                  <a:pt x="6435001"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id="{008FE9BC-936F-8D27-DCDA-B36D274C0132}"/>
              </a:ext>
            </a:extLst>
          </p:cNvPr>
          <p:cNvSpPr txBox="1"/>
          <p:nvPr/>
        </p:nvSpPr>
        <p:spPr>
          <a:xfrm>
            <a:off x="1200149" y="572160"/>
            <a:ext cx="4137660" cy="677108"/>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INTRODUCTION</a:t>
            </a:r>
          </a:p>
          <a:p>
            <a:r>
              <a:rPr lang="en-GB" sz="1400" dirty="0">
                <a:latin typeface="Arial" panose="020B0604020202020204" pitchFamily="34" charset="0"/>
                <a:cs typeface="Arial" panose="020B0604020202020204" pitchFamily="34" charset="0"/>
              </a:rPr>
              <a:t>WHAT TO EXPECT FROM THE SESSION</a:t>
            </a:r>
          </a:p>
        </p:txBody>
      </p:sp>
      <p:sp>
        <p:nvSpPr>
          <p:cNvPr id="7" name="object 17">
            <a:extLst>
              <a:ext uri="{FF2B5EF4-FFF2-40B4-BE49-F238E27FC236}">
                <a16:creationId xmlns:a16="http://schemas.microsoft.com/office/drawing/2014/main" id="{47DEF975-E2C9-65A6-351E-DE226FA1B8AD}"/>
              </a:ext>
            </a:extLst>
          </p:cNvPr>
          <p:cNvSpPr/>
          <p:nvPr/>
        </p:nvSpPr>
        <p:spPr>
          <a:xfrm>
            <a:off x="6698751" y="1461698"/>
            <a:ext cx="5052010" cy="133023"/>
          </a:xfrm>
          <a:custGeom>
            <a:avLst/>
            <a:gdLst/>
            <a:ahLst/>
            <a:cxnLst/>
            <a:rect l="l" t="t" r="r" b="b"/>
            <a:pathLst>
              <a:path w="10827385">
                <a:moveTo>
                  <a:pt x="0" y="0"/>
                </a:moveTo>
                <a:lnTo>
                  <a:pt x="10827004"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TextBox 12">
            <a:extLst>
              <a:ext uri="{FF2B5EF4-FFF2-40B4-BE49-F238E27FC236}">
                <a16:creationId xmlns:a16="http://schemas.microsoft.com/office/drawing/2014/main" id="{A0A515A6-A6C3-71D1-1D0D-8D97703E1B66}"/>
              </a:ext>
            </a:extLst>
          </p:cNvPr>
          <p:cNvSpPr txBox="1"/>
          <p:nvPr/>
        </p:nvSpPr>
        <p:spPr>
          <a:xfrm>
            <a:off x="6809361" y="4503265"/>
            <a:ext cx="1802133" cy="638445"/>
          </a:xfrm>
          <a:prstGeom prst="rect">
            <a:avLst/>
          </a:prstGeom>
        </p:spPr>
        <p:txBody>
          <a:bodyPr wrap="square" lIns="0" tIns="0" rIns="0" bIns="0" rtlCol="0" anchor="t">
            <a:spAutoFit/>
          </a:bodyPr>
          <a:lstStyle/>
          <a:p>
            <a:pPr algn="ctr" defTabSz="609630">
              <a:lnSpc>
                <a:spcPts val="1745"/>
              </a:lnSpc>
              <a:spcBef>
                <a:spcPct val="0"/>
              </a:spcBef>
            </a:pPr>
            <a:r>
              <a:rPr lang="en-US" sz="1333" b="1" spc="-35" dirty="0">
                <a:latin typeface="Arial" panose="020B0604020202020204" pitchFamily="34" charset="0"/>
                <a:cs typeface="Arial" panose="020B0604020202020204" pitchFamily="34" charset="0"/>
              </a:rPr>
              <a:t>MICHAEL LAWRENCE</a:t>
            </a:r>
            <a:r>
              <a:rPr lang="en-US" sz="1333" spc="-35" dirty="0">
                <a:latin typeface="Arial" panose="020B0604020202020204" pitchFamily="34" charset="0"/>
                <a:cs typeface="Arial" panose="020B0604020202020204" pitchFamily="34" charset="0"/>
              </a:rPr>
              <a:t> Cummins EMEA</a:t>
            </a:r>
          </a:p>
          <a:p>
            <a:pPr algn="ctr" defTabSz="609630">
              <a:lnSpc>
                <a:spcPts val="1745"/>
              </a:lnSpc>
              <a:spcBef>
                <a:spcPct val="0"/>
              </a:spcBef>
            </a:pPr>
            <a:r>
              <a:rPr lang="en-US" sz="1333" spc="-35" dirty="0">
                <a:latin typeface="Arial" panose="020B0604020202020204" pitchFamily="34" charset="0"/>
                <a:cs typeface="Arial" panose="020B0604020202020204" pitchFamily="34" charset="0"/>
              </a:rPr>
              <a:t>Supply Continuity Leader</a:t>
            </a:r>
          </a:p>
        </p:txBody>
      </p:sp>
      <p:sp>
        <p:nvSpPr>
          <p:cNvPr id="12" name="TextBox 12">
            <a:extLst>
              <a:ext uri="{FF2B5EF4-FFF2-40B4-BE49-F238E27FC236}">
                <a16:creationId xmlns:a16="http://schemas.microsoft.com/office/drawing/2014/main" id="{524FDF3D-E4DF-C24B-1E22-88F3B6BE7D67}"/>
              </a:ext>
            </a:extLst>
          </p:cNvPr>
          <p:cNvSpPr txBox="1"/>
          <p:nvPr/>
        </p:nvSpPr>
        <p:spPr>
          <a:xfrm>
            <a:off x="9331370" y="4512883"/>
            <a:ext cx="1904227" cy="616002"/>
          </a:xfrm>
          <a:prstGeom prst="rect">
            <a:avLst/>
          </a:prstGeom>
        </p:spPr>
        <p:txBody>
          <a:bodyPr wrap="square" lIns="0" tIns="0" rIns="0" bIns="0" rtlCol="0" anchor="t">
            <a:spAutoFit/>
          </a:bodyPr>
          <a:lstStyle/>
          <a:p>
            <a:pPr algn="ctr" defTabSz="609630">
              <a:lnSpc>
                <a:spcPts val="1745"/>
              </a:lnSpc>
              <a:spcBef>
                <a:spcPct val="0"/>
              </a:spcBef>
            </a:pPr>
            <a:r>
              <a:rPr lang="en-US" sz="1333" b="1" spc="-35" dirty="0">
                <a:latin typeface="Arial" panose="020B0604020202020204" pitchFamily="34" charset="0"/>
                <a:cs typeface="Arial" panose="020B0604020202020204" pitchFamily="34" charset="0"/>
              </a:rPr>
              <a:t>SERIYA RAJI</a:t>
            </a:r>
          </a:p>
          <a:p>
            <a:pPr algn="ctr" defTabSz="609630">
              <a:lnSpc>
                <a:spcPts val="1624"/>
              </a:lnSpc>
              <a:spcBef>
                <a:spcPct val="0"/>
              </a:spcBef>
            </a:pPr>
            <a:r>
              <a:rPr lang="en-US" sz="1333" spc="-14" dirty="0">
                <a:latin typeface="Arial" panose="020B0604020202020204" pitchFamily="34" charset="0"/>
                <a:cs typeface="Arial" panose="020B0604020202020204" pitchFamily="34" charset="0"/>
              </a:rPr>
              <a:t>Cummins Procurement</a:t>
            </a:r>
          </a:p>
          <a:p>
            <a:pPr algn="ctr" defTabSz="609630">
              <a:lnSpc>
                <a:spcPts val="1624"/>
              </a:lnSpc>
              <a:spcBef>
                <a:spcPct val="0"/>
              </a:spcBef>
            </a:pPr>
            <a:r>
              <a:rPr lang="en-US" sz="1333" spc="-14" dirty="0">
                <a:latin typeface="Arial" panose="020B0604020202020204" pitchFamily="34" charset="0"/>
                <a:cs typeface="Arial" panose="020B0604020202020204" pitchFamily="34" charset="0"/>
              </a:rPr>
              <a:t>Risk Manager </a:t>
            </a:r>
          </a:p>
        </p:txBody>
      </p:sp>
      <p:sp>
        <p:nvSpPr>
          <p:cNvPr id="14" name="Oval 13">
            <a:extLst>
              <a:ext uri="{FF2B5EF4-FFF2-40B4-BE49-F238E27FC236}">
                <a16:creationId xmlns:a16="http://schemas.microsoft.com/office/drawing/2014/main" id="{671FA223-063C-8BB3-7712-B572889C2DCB}"/>
              </a:ext>
            </a:extLst>
          </p:cNvPr>
          <p:cNvSpPr/>
          <p:nvPr/>
        </p:nvSpPr>
        <p:spPr>
          <a:xfrm>
            <a:off x="9331370" y="2354735"/>
            <a:ext cx="1822196" cy="1886967"/>
          </a:xfrm>
          <a:prstGeom prst="ellipse">
            <a:avLst/>
          </a:prstGeom>
          <a:blipFill>
            <a:blip r:embed="rId4"/>
            <a:stretch>
              <a:fillRect/>
            </a:stretch>
          </a:bli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13">
            <a:extLst>
              <a:ext uri="{FF2B5EF4-FFF2-40B4-BE49-F238E27FC236}">
                <a16:creationId xmlns:a16="http://schemas.microsoft.com/office/drawing/2014/main" id="{10623E0C-A179-8C13-BAEF-FECEC2A0EE9A}"/>
              </a:ext>
            </a:extLst>
          </p:cNvPr>
          <p:cNvSpPr/>
          <p:nvPr/>
        </p:nvSpPr>
        <p:spPr>
          <a:xfrm flipV="1">
            <a:off x="700959" y="5732524"/>
            <a:ext cx="10873911" cy="567814"/>
          </a:xfrm>
          <a:custGeom>
            <a:avLst/>
            <a:gdLst/>
            <a:ahLst/>
            <a:cxnLst/>
            <a:rect l="l" t="t" r="r" b="b"/>
            <a:pathLst>
              <a:path w="17532350">
                <a:moveTo>
                  <a:pt x="0" y="0"/>
                </a:moveTo>
                <a:lnTo>
                  <a:pt x="17531994" y="0"/>
                </a:lnTo>
              </a:path>
            </a:pathLst>
          </a:custGeom>
          <a:ln w="19050">
            <a:solidFill>
              <a:srgbClr val="000000"/>
            </a:solidFill>
          </a:ln>
        </p:spPr>
        <p:txBody>
          <a:bodyPr wrap="square" lIns="0" tIns="0" rIns="0" bIns="0" rtlCol="0"/>
          <a:lstStyle/>
          <a:p>
            <a:endParaRPr/>
          </a:p>
        </p:txBody>
      </p:sp>
      <p:sp>
        <p:nvSpPr>
          <p:cNvPr id="9" name="object 2">
            <a:extLst>
              <a:ext uri="{FF2B5EF4-FFF2-40B4-BE49-F238E27FC236}">
                <a16:creationId xmlns:a16="http://schemas.microsoft.com/office/drawing/2014/main" id="{52E87F5A-FEAE-873F-3D1B-4D89F0810BC0}"/>
              </a:ext>
            </a:extLst>
          </p:cNvPr>
          <p:cNvSpPr txBox="1"/>
          <p:nvPr/>
        </p:nvSpPr>
        <p:spPr>
          <a:xfrm>
            <a:off x="700959" y="6352424"/>
            <a:ext cx="4320632" cy="206788"/>
          </a:xfrm>
          <a:prstGeom prst="rect">
            <a:avLst/>
          </a:prstGeom>
        </p:spPr>
        <p:txBody>
          <a:bodyPr vert="horz" wrap="square" lIns="0" tIns="90170" rIns="0" bIns="0" rtlCol="0">
            <a:spAutoFit/>
          </a:bodyPr>
          <a:lstStyle/>
          <a:p>
            <a:pPr marL="12700" marR="5080">
              <a:lnSpc>
                <a:spcPct val="74900"/>
              </a:lnSpc>
              <a:spcBef>
                <a:spcPts val="710"/>
              </a:spcBef>
            </a:pPr>
            <a:r>
              <a:rPr lang="en-GB" sz="1000" b="1" dirty="0">
                <a:solidFill>
                  <a:srgbClr val="1D1D1B"/>
                </a:solidFill>
                <a:latin typeface="Arial"/>
                <a:cs typeface="Arial"/>
              </a:rPr>
              <a:t>CUMMINS SUPPLY CHAIN RESILIENCE </a:t>
            </a:r>
            <a:endParaRPr sz="1000" dirty="0">
              <a:latin typeface="Arial"/>
              <a:cs typeface="Arial"/>
            </a:endParaRPr>
          </a:p>
        </p:txBody>
      </p:sp>
    </p:spTree>
    <p:custDataLst>
      <p:tags r:id="rId1"/>
    </p:custDataLst>
    <p:extLst>
      <p:ext uri="{BB962C8B-B14F-4D97-AF65-F5344CB8AC3E}">
        <p14:creationId xmlns:p14="http://schemas.microsoft.com/office/powerpoint/2010/main" val="12782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13">
            <a:extLst>
              <a:ext uri="{FF2B5EF4-FFF2-40B4-BE49-F238E27FC236}">
                <a16:creationId xmlns:a16="http://schemas.microsoft.com/office/drawing/2014/main" id="{A7B3FE92-B94B-6D5D-F6F4-D0E4AAD71D67}"/>
              </a:ext>
            </a:extLst>
          </p:cNvPr>
          <p:cNvSpPr/>
          <p:nvPr/>
        </p:nvSpPr>
        <p:spPr>
          <a:xfrm flipV="1">
            <a:off x="700959" y="5732524"/>
            <a:ext cx="10873911" cy="567814"/>
          </a:xfrm>
          <a:custGeom>
            <a:avLst/>
            <a:gdLst/>
            <a:ahLst/>
            <a:cxnLst/>
            <a:rect l="l" t="t" r="r" b="b"/>
            <a:pathLst>
              <a:path w="17532350">
                <a:moveTo>
                  <a:pt x="0" y="0"/>
                </a:moveTo>
                <a:lnTo>
                  <a:pt x="17531994" y="0"/>
                </a:lnTo>
              </a:path>
            </a:pathLst>
          </a:custGeom>
          <a:ln w="19050">
            <a:solidFill>
              <a:srgbClr val="000000"/>
            </a:solidFill>
          </a:ln>
        </p:spPr>
        <p:txBody>
          <a:bodyPr wrap="square" lIns="0" tIns="0" rIns="0" bIns="0" rtlCol="0"/>
          <a:lstStyle/>
          <a:p>
            <a:endParaRPr/>
          </a:p>
        </p:txBody>
      </p:sp>
      <p:sp>
        <p:nvSpPr>
          <p:cNvPr id="57" name="object 2">
            <a:extLst>
              <a:ext uri="{FF2B5EF4-FFF2-40B4-BE49-F238E27FC236}">
                <a16:creationId xmlns:a16="http://schemas.microsoft.com/office/drawing/2014/main" id="{288EA479-5457-534D-B753-F6C769EF6E44}"/>
              </a:ext>
            </a:extLst>
          </p:cNvPr>
          <p:cNvSpPr txBox="1"/>
          <p:nvPr/>
        </p:nvSpPr>
        <p:spPr>
          <a:xfrm>
            <a:off x="700959" y="6352424"/>
            <a:ext cx="4320632" cy="206788"/>
          </a:xfrm>
          <a:prstGeom prst="rect">
            <a:avLst/>
          </a:prstGeom>
        </p:spPr>
        <p:txBody>
          <a:bodyPr vert="horz" wrap="square" lIns="0" tIns="90170" rIns="0" bIns="0" rtlCol="0">
            <a:spAutoFit/>
          </a:bodyPr>
          <a:lstStyle/>
          <a:p>
            <a:pPr marL="12700" marR="5080">
              <a:lnSpc>
                <a:spcPct val="74900"/>
              </a:lnSpc>
              <a:spcBef>
                <a:spcPts val="710"/>
              </a:spcBef>
            </a:pPr>
            <a:r>
              <a:rPr lang="en-GB" sz="1000" b="1" dirty="0">
                <a:solidFill>
                  <a:srgbClr val="1D1D1B"/>
                </a:solidFill>
                <a:latin typeface="Arial"/>
                <a:cs typeface="Arial"/>
              </a:rPr>
              <a:t>CUMMINS SUPPLY CHAIN RESILIENCE </a:t>
            </a:r>
            <a:endParaRPr sz="1000" dirty="0">
              <a:latin typeface="Arial"/>
              <a:cs typeface="Arial"/>
            </a:endParaRPr>
          </a:p>
        </p:txBody>
      </p:sp>
      <p:sp>
        <p:nvSpPr>
          <p:cNvPr id="74" name="object 2">
            <a:extLst>
              <a:ext uri="{FF2B5EF4-FFF2-40B4-BE49-F238E27FC236}">
                <a16:creationId xmlns:a16="http://schemas.microsoft.com/office/drawing/2014/main" id="{487DA202-89A5-76FE-BAA7-2C58D035D7D2}"/>
              </a:ext>
            </a:extLst>
          </p:cNvPr>
          <p:cNvSpPr txBox="1"/>
          <p:nvPr/>
        </p:nvSpPr>
        <p:spPr>
          <a:xfrm>
            <a:off x="704441" y="2056835"/>
            <a:ext cx="4836704" cy="3459922"/>
          </a:xfrm>
          <a:prstGeom prst="rect">
            <a:avLst/>
          </a:prstGeom>
        </p:spPr>
        <p:txBody>
          <a:bodyPr vert="horz" wrap="square" lIns="0" tIns="12700" rIns="0" bIns="0" rtlCol="0">
            <a:spAutoFit/>
          </a:bodyPr>
          <a:lstStyle/>
          <a:p>
            <a:pPr defTabSz="609630">
              <a:lnSpc>
                <a:spcPts val="1643"/>
              </a:lnSpc>
              <a:defRPr/>
            </a:pPr>
            <a:r>
              <a:rPr lang="en-US" sz="1600" spc="-19" dirty="0">
                <a:latin typeface="Arial" panose="020B0604020202020204" pitchFamily="34" charset="0"/>
                <a:cs typeface="Arial" panose="020B0604020202020204" pitchFamily="34" charset="0"/>
              </a:rPr>
              <a:t>Horizonscan is a team of Business Continuity, Resilience and Crisis Management experts and practitioners. </a:t>
            </a:r>
          </a:p>
          <a:p>
            <a:pPr defTabSz="609630">
              <a:lnSpc>
                <a:spcPts val="1643"/>
              </a:lnSpc>
              <a:defRPr/>
            </a:pPr>
            <a:endParaRPr lang="en-US" sz="1600" spc="-19" dirty="0">
              <a:latin typeface="Arial" panose="020B0604020202020204" pitchFamily="34" charset="0"/>
              <a:cs typeface="Arial" panose="020B0604020202020204" pitchFamily="34" charset="0"/>
            </a:endParaRPr>
          </a:p>
          <a:p>
            <a:pPr defTabSz="609630">
              <a:lnSpc>
                <a:spcPts val="1643"/>
              </a:lnSpc>
              <a:defRPr/>
            </a:pPr>
            <a:r>
              <a:rPr lang="en-US" sz="1600" spc="-19" dirty="0">
                <a:latin typeface="Arial" panose="020B0604020202020204" pitchFamily="34" charset="0"/>
                <a:cs typeface="Arial" panose="020B0604020202020204" pitchFamily="34" charset="0"/>
              </a:rPr>
              <a:t>We focus on building long-term partnerships with businesses to increase their ability to deal with disruptive events. </a:t>
            </a:r>
          </a:p>
          <a:p>
            <a:pPr defTabSz="609630">
              <a:lnSpc>
                <a:spcPts val="1643"/>
              </a:lnSpc>
              <a:defRPr/>
            </a:pPr>
            <a:endParaRPr lang="en-US" sz="1600" spc="-19" dirty="0">
              <a:latin typeface="Arial" panose="020B0604020202020204" pitchFamily="34" charset="0"/>
              <a:cs typeface="Arial" panose="020B0604020202020204" pitchFamily="34" charset="0"/>
            </a:endParaRPr>
          </a:p>
          <a:p>
            <a:pPr defTabSz="609630">
              <a:lnSpc>
                <a:spcPts val="1643"/>
              </a:lnSpc>
              <a:defRPr/>
            </a:pPr>
            <a:r>
              <a:rPr lang="en-US" sz="1600" spc="-19" dirty="0">
                <a:latin typeface="Arial" panose="020B0604020202020204" pitchFamily="34" charset="0"/>
                <a:cs typeface="Arial" panose="020B0604020202020204" pitchFamily="34" charset="0"/>
              </a:rPr>
              <a:t>Our consultants and associates bring real world experience ranging from careers in the emergency services to corporate security management.</a:t>
            </a:r>
          </a:p>
          <a:p>
            <a:pPr defTabSz="609630">
              <a:lnSpc>
                <a:spcPts val="1643"/>
              </a:lnSpc>
              <a:defRPr/>
            </a:pPr>
            <a:endParaRPr lang="en-US" sz="1600" spc="-19" dirty="0">
              <a:latin typeface="Arial" panose="020B0604020202020204" pitchFamily="34" charset="0"/>
              <a:cs typeface="Arial" panose="020B0604020202020204" pitchFamily="34" charset="0"/>
            </a:endParaRPr>
          </a:p>
          <a:p>
            <a:pPr defTabSz="609630"/>
            <a:r>
              <a:rPr lang="en-GB" sz="1600" dirty="0">
                <a:latin typeface="Arial" panose="020B0604020202020204" pitchFamily="34" charset="0"/>
                <a:cs typeface="Arial" panose="020B0604020202020204" pitchFamily="34" charset="0"/>
              </a:rPr>
              <a:t>Based in Kent, </a:t>
            </a:r>
            <a:r>
              <a:rPr lang="en-GB" sz="1600">
                <a:latin typeface="Arial" panose="020B0604020202020204" pitchFamily="34" charset="0"/>
                <a:cs typeface="Arial" panose="020B0604020202020204" pitchFamily="34" charset="0"/>
              </a:rPr>
              <a:t>Horizonscan</a:t>
            </a:r>
            <a:r>
              <a:rPr lang="en-GB" sz="1600" dirty="0">
                <a:latin typeface="Arial" panose="020B0604020202020204" pitchFamily="34" charset="0"/>
                <a:cs typeface="Arial" panose="020B0604020202020204" pitchFamily="34" charset="0"/>
              </a:rPr>
              <a:t> has an experienced and growing core team. We’ve worked with boutique companies and household names, in locations across the UK, North America, Europe, and Asia.</a:t>
            </a:r>
          </a:p>
        </p:txBody>
      </p:sp>
      <p:sp>
        <p:nvSpPr>
          <p:cNvPr id="75" name="object 3">
            <a:extLst>
              <a:ext uri="{FF2B5EF4-FFF2-40B4-BE49-F238E27FC236}">
                <a16:creationId xmlns:a16="http://schemas.microsoft.com/office/drawing/2014/main" id="{DF9C2A9C-B406-321E-D266-013946EE593E}"/>
              </a:ext>
            </a:extLst>
          </p:cNvPr>
          <p:cNvSpPr txBox="1">
            <a:spLocks/>
          </p:cNvSpPr>
          <p:nvPr/>
        </p:nvSpPr>
        <p:spPr>
          <a:xfrm>
            <a:off x="719998" y="648652"/>
            <a:ext cx="583021" cy="843821"/>
          </a:xfrm>
          <a:prstGeom prst="rect">
            <a:avLst/>
          </a:prstGeom>
        </p:spPr>
        <p:txBody>
          <a:bodyPr vert="horz" wrap="square" lIns="0" tIns="12700" rIns="0" bIns="0" rtlCol="0">
            <a:spAutoFit/>
          </a:bodyPr>
          <a:lstStyle>
            <a:lvl1pPr>
              <a:defRPr sz="36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5400" b="1" i="0" u="none" strike="noStrike" kern="0" cap="none" spc="-780" normalizeH="0" baseline="0" noProof="0" dirty="0">
                <a:ln>
                  <a:noFill/>
                </a:ln>
                <a:solidFill>
                  <a:srgbClr val="C00000"/>
                </a:solidFill>
                <a:effectLst/>
                <a:uLnTx/>
                <a:uFillTx/>
                <a:latin typeface="Arial"/>
                <a:ea typeface="+mj-ea"/>
                <a:cs typeface="Arial"/>
              </a:rPr>
              <a:t>2</a:t>
            </a:r>
            <a:endParaRPr kumimoji="0" lang="en-GB" sz="5400" b="1" i="0" u="none" strike="noStrike" kern="0" cap="none" spc="0" normalizeH="0" baseline="0" noProof="0" dirty="0">
              <a:ln>
                <a:noFill/>
              </a:ln>
              <a:solidFill>
                <a:srgbClr val="C00000"/>
              </a:solidFill>
              <a:effectLst/>
              <a:uLnTx/>
              <a:uFillTx/>
              <a:latin typeface="Arial"/>
              <a:ea typeface="+mj-ea"/>
              <a:cs typeface="Arial"/>
            </a:endParaRPr>
          </a:p>
        </p:txBody>
      </p:sp>
      <p:sp>
        <p:nvSpPr>
          <p:cNvPr id="88" name="object 17">
            <a:extLst>
              <a:ext uri="{FF2B5EF4-FFF2-40B4-BE49-F238E27FC236}">
                <a16:creationId xmlns:a16="http://schemas.microsoft.com/office/drawing/2014/main" id="{3C952740-36BA-DD86-5704-EA53ED3447DF}"/>
              </a:ext>
            </a:extLst>
          </p:cNvPr>
          <p:cNvSpPr/>
          <p:nvPr/>
        </p:nvSpPr>
        <p:spPr>
          <a:xfrm>
            <a:off x="5609629" y="1634791"/>
            <a:ext cx="5965241" cy="126369"/>
          </a:xfrm>
          <a:custGeom>
            <a:avLst/>
            <a:gdLst/>
            <a:ahLst/>
            <a:cxnLst/>
            <a:rect l="l" t="t" r="r" b="b"/>
            <a:pathLst>
              <a:path w="10827385">
                <a:moveTo>
                  <a:pt x="0" y="0"/>
                </a:moveTo>
                <a:lnTo>
                  <a:pt x="10827004"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object 18">
            <a:extLst>
              <a:ext uri="{FF2B5EF4-FFF2-40B4-BE49-F238E27FC236}">
                <a16:creationId xmlns:a16="http://schemas.microsoft.com/office/drawing/2014/main" id="{8994FDDC-5324-4130-81D6-469622930B97}"/>
              </a:ext>
            </a:extLst>
          </p:cNvPr>
          <p:cNvSpPr/>
          <p:nvPr/>
        </p:nvSpPr>
        <p:spPr>
          <a:xfrm flipV="1">
            <a:off x="700959" y="1556442"/>
            <a:ext cx="4545410" cy="71757"/>
          </a:xfrm>
          <a:custGeom>
            <a:avLst/>
            <a:gdLst/>
            <a:ahLst/>
            <a:cxnLst/>
            <a:rect l="l" t="t" r="r" b="b"/>
            <a:pathLst>
              <a:path w="6435090">
                <a:moveTo>
                  <a:pt x="0" y="0"/>
                </a:moveTo>
                <a:lnTo>
                  <a:pt x="6435001"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TextBox 89">
            <a:extLst>
              <a:ext uri="{FF2B5EF4-FFF2-40B4-BE49-F238E27FC236}">
                <a16:creationId xmlns:a16="http://schemas.microsoft.com/office/drawing/2014/main" id="{67FCA7D9-BFD4-83F9-2427-959B2534E895}"/>
              </a:ext>
            </a:extLst>
          </p:cNvPr>
          <p:cNvSpPr txBox="1"/>
          <p:nvPr/>
        </p:nvSpPr>
        <p:spPr>
          <a:xfrm>
            <a:off x="1200149" y="732009"/>
            <a:ext cx="2548890" cy="677108"/>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HORIZONSCAN</a:t>
            </a:r>
          </a:p>
          <a:p>
            <a:r>
              <a:rPr lang="en-GB" sz="1400" dirty="0">
                <a:latin typeface="Arial" panose="020B0604020202020204" pitchFamily="34" charset="0"/>
                <a:cs typeface="Arial" panose="020B0604020202020204" pitchFamily="34" charset="0"/>
              </a:rPr>
              <a:t>WHO WE ARE</a:t>
            </a:r>
          </a:p>
        </p:txBody>
      </p:sp>
      <p:sp>
        <p:nvSpPr>
          <p:cNvPr id="92" name="TextBox 91">
            <a:extLst>
              <a:ext uri="{FF2B5EF4-FFF2-40B4-BE49-F238E27FC236}">
                <a16:creationId xmlns:a16="http://schemas.microsoft.com/office/drawing/2014/main" id="{46D46D51-E673-F9D2-0A86-F56051B85635}"/>
              </a:ext>
            </a:extLst>
          </p:cNvPr>
          <p:cNvSpPr txBox="1"/>
          <p:nvPr/>
        </p:nvSpPr>
        <p:spPr>
          <a:xfrm>
            <a:off x="6518382" y="5070993"/>
            <a:ext cx="7732394" cy="369332"/>
          </a:xfrm>
          <a:prstGeom prst="rect">
            <a:avLst/>
          </a:prstGeom>
          <a:noFill/>
        </p:spPr>
        <p:txBody>
          <a:bodyPr wrap="square">
            <a:spAutoFit/>
          </a:bodyPr>
          <a:lstStyle/>
          <a:p>
            <a:pPr defTabSz="609630"/>
            <a:r>
              <a:rPr lang="en-US" sz="1800" b="1" i="1" spc="49" dirty="0">
                <a:latin typeface="Arial" panose="020B0604020202020204" pitchFamily="34" charset="0"/>
                <a:cs typeface="Arial" panose="020B0604020202020204" pitchFamily="34" charset="0"/>
              </a:rPr>
              <a:t>"</a:t>
            </a:r>
            <a:r>
              <a:rPr lang="en-US" sz="1800" b="1" i="1" spc="-19" dirty="0">
                <a:latin typeface="Arial" panose="020B0604020202020204" pitchFamily="34" charset="0"/>
                <a:cs typeface="Arial" panose="020B0604020202020204" pitchFamily="34" charset="0"/>
              </a:rPr>
              <a:t>R</a:t>
            </a:r>
            <a:r>
              <a:rPr lang="en-US" b="1" i="1" spc="-19" dirty="0">
                <a:latin typeface="Arial" panose="020B0604020202020204" pitchFamily="34" charset="0"/>
                <a:cs typeface="Arial" panose="020B0604020202020204" pitchFamily="34" charset="0"/>
              </a:rPr>
              <a:t>ISK</a:t>
            </a:r>
            <a:r>
              <a:rPr lang="en-US" sz="1800" b="1" i="1" spc="-19" dirty="0">
                <a:latin typeface="Arial" panose="020B0604020202020204" pitchFamily="34" charset="0"/>
                <a:cs typeface="Arial" panose="020B0604020202020204" pitchFamily="34" charset="0"/>
              </a:rPr>
              <a:t> - RESILIENCE - READINESS"</a:t>
            </a:r>
          </a:p>
        </p:txBody>
      </p:sp>
      <p:cxnSp>
        <p:nvCxnSpPr>
          <p:cNvPr id="95" name="Straight Connector 94">
            <a:extLst>
              <a:ext uri="{FF2B5EF4-FFF2-40B4-BE49-F238E27FC236}">
                <a16:creationId xmlns:a16="http://schemas.microsoft.com/office/drawing/2014/main" id="{CC50A313-6EEE-68CA-3F9F-136C879AA22E}"/>
              </a:ext>
            </a:extLst>
          </p:cNvPr>
          <p:cNvCxnSpPr>
            <a:cxnSpLocks/>
          </p:cNvCxnSpPr>
          <p:nvPr/>
        </p:nvCxnSpPr>
        <p:spPr>
          <a:xfrm>
            <a:off x="8495234" y="4500625"/>
            <a:ext cx="0" cy="553611"/>
          </a:xfrm>
          <a:prstGeom prst="line">
            <a:avLst/>
          </a:prstGeom>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CFBA3E3B-73AE-BE01-6251-B0DDECA4381C}"/>
              </a:ext>
            </a:extLst>
          </p:cNvPr>
          <p:cNvCxnSpPr>
            <a:cxnSpLocks/>
          </p:cNvCxnSpPr>
          <p:nvPr/>
        </p:nvCxnSpPr>
        <p:spPr>
          <a:xfrm>
            <a:off x="7229214" y="4500625"/>
            <a:ext cx="2532041" cy="0"/>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39BDFEA4-B8A8-AC26-7B63-10EABA8F14E1}"/>
              </a:ext>
            </a:extLst>
          </p:cNvPr>
          <p:cNvCxnSpPr>
            <a:cxnSpLocks/>
          </p:cNvCxnSpPr>
          <p:nvPr/>
        </p:nvCxnSpPr>
        <p:spPr>
          <a:xfrm flipV="1">
            <a:off x="7229214" y="3917699"/>
            <a:ext cx="0" cy="582926"/>
          </a:xfrm>
          <a:prstGeom prst="line">
            <a:avLst/>
          </a:prstGeom>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B941EA44-FF06-2606-E050-24979176C5AA}"/>
              </a:ext>
            </a:extLst>
          </p:cNvPr>
          <p:cNvCxnSpPr>
            <a:cxnSpLocks/>
          </p:cNvCxnSpPr>
          <p:nvPr/>
        </p:nvCxnSpPr>
        <p:spPr>
          <a:xfrm>
            <a:off x="9761255" y="3917699"/>
            <a:ext cx="0" cy="582926"/>
          </a:xfrm>
          <a:prstGeom prst="line">
            <a:avLst/>
          </a:prstGeom>
        </p:spPr>
        <p:style>
          <a:lnRef idx="1">
            <a:schemeClr val="dk1"/>
          </a:lnRef>
          <a:fillRef idx="0">
            <a:schemeClr val="dk1"/>
          </a:fillRef>
          <a:effectRef idx="0">
            <a:schemeClr val="dk1"/>
          </a:effectRef>
          <a:fontRef idx="minor">
            <a:schemeClr val="tx1"/>
          </a:fontRef>
        </p:style>
      </p:cxnSp>
      <p:pic>
        <p:nvPicPr>
          <p:cNvPr id="106" name="Picture 4">
            <a:extLst>
              <a:ext uri="{FF2B5EF4-FFF2-40B4-BE49-F238E27FC236}">
                <a16:creationId xmlns:a16="http://schemas.microsoft.com/office/drawing/2014/main" id="{498A6DDA-F157-0575-1C7D-2186DDF03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022" y="1375058"/>
            <a:ext cx="1822196" cy="1886967"/>
          </a:xfrm>
          <a:prstGeom prst="ellipse">
            <a:avLst/>
          </a:prstGeom>
          <a:ln w="28575">
            <a:solidFill>
              <a:srgbClr val="2F2F2F"/>
            </a:solidFill>
          </a:ln>
          <a:extLst>
            <a:ext uri="{909E8E84-426E-40DD-AFC4-6F175D3DCCD1}">
              <a14:hiddenFill xmlns:a14="http://schemas.microsoft.com/office/drawing/2010/main">
                <a:solidFill>
                  <a:srgbClr val="FFFFFF"/>
                </a:solidFill>
              </a14:hiddenFill>
            </a:ext>
          </a:extLst>
        </p:spPr>
      </p:pic>
      <p:sp>
        <p:nvSpPr>
          <p:cNvPr id="107" name="TextBox 12">
            <a:extLst>
              <a:ext uri="{FF2B5EF4-FFF2-40B4-BE49-F238E27FC236}">
                <a16:creationId xmlns:a16="http://schemas.microsoft.com/office/drawing/2014/main" id="{EDCF34C7-F8D6-5BCE-5577-297067707CB6}"/>
              </a:ext>
            </a:extLst>
          </p:cNvPr>
          <p:cNvSpPr txBox="1"/>
          <p:nvPr/>
        </p:nvSpPr>
        <p:spPr>
          <a:xfrm>
            <a:off x="6328147" y="3418659"/>
            <a:ext cx="1802133" cy="420436"/>
          </a:xfrm>
          <a:prstGeom prst="rect">
            <a:avLst/>
          </a:prstGeom>
        </p:spPr>
        <p:txBody>
          <a:bodyPr wrap="square" lIns="0" tIns="0" rIns="0" bIns="0" rtlCol="0" anchor="t">
            <a:spAutoFit/>
          </a:bodyPr>
          <a:lstStyle/>
          <a:p>
            <a:pPr algn="ctr" defTabSz="609630">
              <a:lnSpc>
                <a:spcPts val="1745"/>
              </a:lnSpc>
              <a:spcBef>
                <a:spcPct val="0"/>
              </a:spcBef>
            </a:pPr>
            <a:r>
              <a:rPr lang="en-US" sz="1333" b="1" spc="-35" dirty="0">
                <a:latin typeface="Arial" panose="020B0604020202020204" pitchFamily="34" charset="0"/>
                <a:cs typeface="Arial" panose="020B0604020202020204" pitchFamily="34" charset="0"/>
              </a:rPr>
              <a:t>SHANE MCMAHON</a:t>
            </a:r>
          </a:p>
          <a:p>
            <a:pPr algn="ctr" defTabSz="609630">
              <a:lnSpc>
                <a:spcPts val="1745"/>
              </a:lnSpc>
            </a:pPr>
            <a:r>
              <a:rPr lang="en-US" sz="1333" spc="-35" dirty="0">
                <a:latin typeface="Arial" panose="020B0604020202020204" pitchFamily="34" charset="0"/>
                <a:cs typeface="Arial" panose="020B0604020202020204" pitchFamily="34" charset="0"/>
              </a:rPr>
              <a:t>Head of Consultancy</a:t>
            </a:r>
          </a:p>
        </p:txBody>
      </p:sp>
      <p:sp>
        <p:nvSpPr>
          <p:cNvPr id="108" name="TextBox 12">
            <a:extLst>
              <a:ext uri="{FF2B5EF4-FFF2-40B4-BE49-F238E27FC236}">
                <a16:creationId xmlns:a16="http://schemas.microsoft.com/office/drawing/2014/main" id="{46D16BBF-6BC4-0456-2975-F15E7E23B502}"/>
              </a:ext>
            </a:extLst>
          </p:cNvPr>
          <p:cNvSpPr txBox="1"/>
          <p:nvPr/>
        </p:nvSpPr>
        <p:spPr>
          <a:xfrm>
            <a:off x="8850157" y="3428277"/>
            <a:ext cx="1822196" cy="410818"/>
          </a:xfrm>
          <a:prstGeom prst="rect">
            <a:avLst/>
          </a:prstGeom>
        </p:spPr>
        <p:txBody>
          <a:bodyPr wrap="square" lIns="0" tIns="0" rIns="0" bIns="0" rtlCol="0" anchor="t">
            <a:spAutoFit/>
          </a:bodyPr>
          <a:lstStyle/>
          <a:p>
            <a:pPr algn="ctr" defTabSz="609630">
              <a:lnSpc>
                <a:spcPts val="1745"/>
              </a:lnSpc>
              <a:spcBef>
                <a:spcPct val="0"/>
              </a:spcBef>
            </a:pPr>
            <a:r>
              <a:rPr lang="en-US" sz="1333" b="1" spc="-35" dirty="0">
                <a:latin typeface="Arial" panose="020B0604020202020204" pitchFamily="34" charset="0"/>
                <a:cs typeface="Arial" panose="020B0604020202020204" pitchFamily="34" charset="0"/>
              </a:rPr>
              <a:t>JOELY AUSTEN</a:t>
            </a:r>
          </a:p>
          <a:p>
            <a:pPr algn="ctr" defTabSz="609630">
              <a:lnSpc>
                <a:spcPts val="1624"/>
              </a:lnSpc>
              <a:spcBef>
                <a:spcPct val="0"/>
              </a:spcBef>
            </a:pPr>
            <a:r>
              <a:rPr lang="en-US" sz="1333" spc="-14" dirty="0">
                <a:latin typeface="Arial" panose="020B0604020202020204" pitchFamily="34" charset="0"/>
                <a:cs typeface="Arial" panose="020B0604020202020204" pitchFamily="34" charset="0"/>
              </a:rPr>
              <a:t>Resilience Consultant</a:t>
            </a:r>
          </a:p>
        </p:txBody>
      </p:sp>
      <p:pic>
        <p:nvPicPr>
          <p:cNvPr id="109" name="Picture 2">
            <a:extLst>
              <a:ext uri="{FF2B5EF4-FFF2-40B4-BE49-F238E27FC236}">
                <a16:creationId xmlns:a16="http://schemas.microsoft.com/office/drawing/2014/main" id="{FDD41D4F-6CDB-6D2F-FF48-FD85A560BF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50" t="15642" r="4158" b="5033"/>
          <a:stretch/>
        </p:blipFill>
        <p:spPr bwMode="auto">
          <a:xfrm>
            <a:off x="8932735" y="1368826"/>
            <a:ext cx="1821649" cy="1886400"/>
          </a:xfrm>
          <a:prstGeom prst="ellipse">
            <a:avLst/>
          </a:prstGeom>
          <a:ln w="28575">
            <a:solidFill>
              <a:srgbClr val="2F2F2F"/>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2059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
            <a:extLst>
              <a:ext uri="{FF2B5EF4-FFF2-40B4-BE49-F238E27FC236}">
                <a16:creationId xmlns:a16="http://schemas.microsoft.com/office/drawing/2014/main" id="{1C890692-AA95-ACD9-9D5F-CF92BDF7882C}"/>
              </a:ext>
            </a:extLst>
          </p:cNvPr>
          <p:cNvSpPr txBox="1"/>
          <p:nvPr/>
        </p:nvSpPr>
        <p:spPr>
          <a:xfrm>
            <a:off x="719695" y="1767362"/>
            <a:ext cx="5578188" cy="4752583"/>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i="0" u="none" strike="noStrike" kern="1200" cap="none" spc="0" normalizeH="0" baseline="0" noProof="0" dirty="0">
                <a:ln>
                  <a:noFill/>
                </a:ln>
                <a:solidFill>
                  <a:sysClr val="windowText" lastClr="000000"/>
                </a:solidFill>
                <a:effectLst/>
                <a:uLnTx/>
                <a:uFillTx/>
                <a:latin typeface="Arial"/>
                <a:ea typeface="+mn-ea"/>
                <a:cs typeface="+mn-cs"/>
              </a:rPr>
              <a:t>In 2008, Cummins headquarters in Columbus was severely impacted by a mass flood </a:t>
            </a:r>
            <a:r>
              <a:rPr lang="en-GB" sz="1600" dirty="0">
                <a:solidFill>
                  <a:sysClr val="windowText" lastClr="000000"/>
                </a:solidFill>
                <a:latin typeface="Arial"/>
              </a:rPr>
              <a:t>that resulted in significant disruption to operations </a:t>
            </a:r>
            <a:r>
              <a:rPr kumimoji="0" lang="en-GB" sz="1600" i="0" u="none" strike="noStrike" kern="1200" cap="none" spc="0" normalizeH="0" baseline="0" noProof="0" dirty="0">
                <a:ln>
                  <a:noFill/>
                </a:ln>
                <a:solidFill>
                  <a:sysClr val="windowText" lastClr="000000"/>
                </a:solidFill>
                <a:effectLst/>
                <a:uLnTx/>
                <a:uFillTx/>
                <a:latin typeface="Arial"/>
                <a:ea typeface="+mn-ea"/>
                <a:cs typeface="+mn-cs"/>
              </a:rPr>
              <a:t>and caused </a:t>
            </a:r>
            <a:r>
              <a:rPr lang="en-GB" sz="1600" dirty="0">
                <a:solidFill>
                  <a:sysClr val="windowText" lastClr="000000"/>
                </a:solidFill>
                <a:latin typeface="Arial"/>
              </a:rPr>
              <a:t>100 million dollars' worth of damage. </a:t>
            </a:r>
          </a:p>
          <a:p>
            <a:pPr marL="0" marR="0" lvl="0" indent="0" algn="l" defTabSz="914400" rtl="0" eaLnBrk="1" fontAlgn="auto" latinLnBrk="0" hangingPunct="1">
              <a:lnSpc>
                <a:spcPct val="100000"/>
              </a:lnSpc>
              <a:spcBef>
                <a:spcPts val="0"/>
              </a:spcBef>
              <a:buClrTx/>
              <a:buSzTx/>
              <a:buFontTx/>
              <a:buNone/>
              <a:tabLst/>
              <a:defRPr/>
            </a:pPr>
            <a:r>
              <a:rPr lang="en-GB" sz="1600" spc="-19" dirty="0">
                <a:solidFill>
                  <a:sysClr val="windowText" lastClr="000000"/>
                </a:solidFill>
                <a:latin typeface="Arial"/>
                <a:cs typeface="Arial" panose="020B0604020202020204" pitchFamily="34" charset="0"/>
              </a:rPr>
              <a:t>Learning the lessons from this crisis, Cummins have heavily invested in increasing their resilience capabilities in all their sites across the globe. This investment supports Cummins in aligning with their Mission, Vision and Values.</a:t>
            </a:r>
          </a:p>
          <a:p>
            <a:pPr marL="0" marR="0" lvl="0" indent="0" algn="l" defTabSz="914400" rtl="0" eaLnBrk="1" fontAlgn="auto" latinLnBrk="0" hangingPunct="1">
              <a:lnSpc>
                <a:spcPct val="100000"/>
              </a:lnSpc>
              <a:spcBef>
                <a:spcPts val="0"/>
              </a:spcBef>
              <a:buClrTx/>
              <a:buSzTx/>
              <a:buFontTx/>
              <a:buNone/>
              <a:tabLst/>
              <a:defRPr/>
            </a:pPr>
            <a:endParaRPr lang="en-GB" sz="1600" spc="-19" dirty="0">
              <a:solidFill>
                <a:sysClr val="windowText" lastClr="000000"/>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r>
              <a:rPr lang="en-GB" sz="1600" b="1" spc="-19" dirty="0">
                <a:solidFill>
                  <a:srgbClr val="C00000"/>
                </a:solidFill>
                <a:latin typeface="Arial"/>
                <a:cs typeface="Arial" panose="020B0604020202020204" pitchFamily="34" charset="0"/>
              </a:rPr>
              <a:t>INVESTMENTS INCLUDE</a:t>
            </a:r>
            <a:endParaRPr lang="en-GB" sz="1600" spc="-19" dirty="0">
              <a:solidFill>
                <a:sysClr val="windowText" lastClr="000000"/>
              </a:solidFill>
              <a:latin typeface="Arial"/>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GB" sz="1600" dirty="0">
                <a:solidFill>
                  <a:sysClr val="windowText" lastClr="000000"/>
                </a:solidFill>
                <a:latin typeface="Arial"/>
              </a:rPr>
              <a:t>Partnering with Horizonscan to implement Business Continuity and Resilience program across all Cummins sites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GB" sz="1600" dirty="0">
                <a:solidFill>
                  <a:sysClr val="windowText" lastClr="000000"/>
                </a:solidFill>
                <a:latin typeface="Arial"/>
              </a:rPr>
              <a:t>Dedicated internal team responsible for risk mitigation, Business Continuity and Resilience</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GB" sz="1600" dirty="0">
                <a:solidFill>
                  <a:sysClr val="windowText" lastClr="000000"/>
                </a:solidFill>
                <a:latin typeface="Arial"/>
              </a:rPr>
              <a:t>Conducted hundreds of training and CSE’s throughout sites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600" spc="-19" dirty="0">
              <a:solidFill>
                <a:sysClr val="windowText" lastClr="000000"/>
              </a:solidFill>
              <a:latin typeface="Arial"/>
              <a:cs typeface="Arial" panose="020B0604020202020204" pitchFamily="34" charset="0"/>
            </a:endParaRPr>
          </a:p>
        </p:txBody>
      </p:sp>
      <p:sp>
        <p:nvSpPr>
          <p:cNvPr id="28" name="object 3">
            <a:extLst>
              <a:ext uri="{FF2B5EF4-FFF2-40B4-BE49-F238E27FC236}">
                <a16:creationId xmlns:a16="http://schemas.microsoft.com/office/drawing/2014/main" id="{C46D5553-FE1D-BC2A-2565-D720E75C128D}"/>
              </a:ext>
            </a:extLst>
          </p:cNvPr>
          <p:cNvSpPr txBox="1">
            <a:spLocks/>
          </p:cNvSpPr>
          <p:nvPr/>
        </p:nvSpPr>
        <p:spPr>
          <a:xfrm>
            <a:off x="719998" y="488803"/>
            <a:ext cx="583021" cy="843821"/>
          </a:xfrm>
          <a:prstGeom prst="rect">
            <a:avLst/>
          </a:prstGeom>
        </p:spPr>
        <p:txBody>
          <a:bodyPr vert="horz" wrap="square" lIns="0" tIns="12700" rIns="0" bIns="0" rtlCol="0">
            <a:spAutoFit/>
          </a:bodyPr>
          <a:lstStyle>
            <a:lvl1pPr>
              <a:defRPr sz="36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5400" kern="0" spc="-780" dirty="0">
                <a:solidFill>
                  <a:srgbClr val="C00000"/>
                </a:solidFill>
              </a:rPr>
              <a:t>3</a:t>
            </a:r>
            <a:endParaRPr kumimoji="0" lang="en-GB" sz="5400" b="1" i="0" u="none" strike="noStrike" kern="0" cap="none" spc="0" normalizeH="0" baseline="0" noProof="0" dirty="0">
              <a:ln>
                <a:noFill/>
              </a:ln>
              <a:solidFill>
                <a:srgbClr val="C00000"/>
              </a:solidFill>
              <a:effectLst/>
              <a:uLnTx/>
              <a:uFillTx/>
              <a:latin typeface="Arial"/>
              <a:ea typeface="+mj-ea"/>
              <a:cs typeface="Arial"/>
            </a:endParaRPr>
          </a:p>
        </p:txBody>
      </p:sp>
      <p:sp>
        <p:nvSpPr>
          <p:cNvPr id="29" name="object 18">
            <a:extLst>
              <a:ext uri="{FF2B5EF4-FFF2-40B4-BE49-F238E27FC236}">
                <a16:creationId xmlns:a16="http://schemas.microsoft.com/office/drawing/2014/main" id="{66A2CF05-E869-DF2C-5560-30ABBC1A01C2}"/>
              </a:ext>
            </a:extLst>
          </p:cNvPr>
          <p:cNvSpPr/>
          <p:nvPr/>
        </p:nvSpPr>
        <p:spPr>
          <a:xfrm flipV="1">
            <a:off x="719997" y="1415979"/>
            <a:ext cx="5475319" cy="45719"/>
          </a:xfrm>
          <a:custGeom>
            <a:avLst/>
            <a:gdLst/>
            <a:ahLst/>
            <a:cxnLst/>
            <a:rect l="l" t="t" r="r" b="b"/>
            <a:pathLst>
              <a:path w="6435090">
                <a:moveTo>
                  <a:pt x="0" y="0"/>
                </a:moveTo>
                <a:lnTo>
                  <a:pt x="6435001"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TextBox 29">
            <a:extLst>
              <a:ext uri="{FF2B5EF4-FFF2-40B4-BE49-F238E27FC236}">
                <a16:creationId xmlns:a16="http://schemas.microsoft.com/office/drawing/2014/main" id="{C1DCC44A-BAE1-DBB3-DA1F-EB517FBC5ACF}"/>
              </a:ext>
            </a:extLst>
          </p:cNvPr>
          <p:cNvSpPr txBox="1"/>
          <p:nvPr/>
        </p:nvSpPr>
        <p:spPr>
          <a:xfrm>
            <a:off x="1200149" y="572160"/>
            <a:ext cx="4137660" cy="677108"/>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RESILIENCE TO CUMMINS</a:t>
            </a:r>
          </a:p>
          <a:p>
            <a:r>
              <a:rPr lang="en-GB" sz="1400" dirty="0">
                <a:latin typeface="Arial" panose="020B0604020202020204" pitchFamily="34" charset="0"/>
                <a:cs typeface="Arial" panose="020B0604020202020204" pitchFamily="34" charset="0"/>
              </a:rPr>
              <a:t>JOURNEY AND INTERNAL APPROACH</a:t>
            </a:r>
          </a:p>
        </p:txBody>
      </p:sp>
      <p:grpSp>
        <p:nvGrpSpPr>
          <p:cNvPr id="31" name="object 16">
            <a:extLst>
              <a:ext uri="{FF2B5EF4-FFF2-40B4-BE49-F238E27FC236}">
                <a16:creationId xmlns:a16="http://schemas.microsoft.com/office/drawing/2014/main" id="{0414BBC8-2EF4-3314-EEF9-E9F54D9E392A}"/>
              </a:ext>
            </a:extLst>
          </p:cNvPr>
          <p:cNvGrpSpPr/>
          <p:nvPr/>
        </p:nvGrpSpPr>
        <p:grpSpPr>
          <a:xfrm>
            <a:off x="9249861" y="2118288"/>
            <a:ext cx="2500900" cy="3299033"/>
            <a:chOff x="11951995" y="1980336"/>
            <a:chExt cx="2519680" cy="3347720"/>
          </a:xfrm>
        </p:grpSpPr>
        <p:pic>
          <p:nvPicPr>
            <p:cNvPr id="32" name="object 17">
              <a:extLst>
                <a:ext uri="{FF2B5EF4-FFF2-40B4-BE49-F238E27FC236}">
                  <a16:creationId xmlns:a16="http://schemas.microsoft.com/office/drawing/2014/main" id="{95552080-C891-6089-DE7E-0CD644901E75}"/>
                </a:ext>
              </a:extLst>
            </p:cNvPr>
            <p:cNvPicPr/>
            <p:nvPr/>
          </p:nvPicPr>
          <p:blipFill>
            <a:blip r:embed="rId3" cstate="print"/>
            <a:stretch>
              <a:fillRect/>
            </a:stretch>
          </p:blipFill>
          <p:spPr>
            <a:xfrm>
              <a:off x="11954857" y="2296947"/>
              <a:ext cx="2513629" cy="3027870"/>
            </a:xfrm>
            <a:prstGeom prst="rect">
              <a:avLst/>
            </a:prstGeom>
          </p:spPr>
        </p:pic>
        <p:sp>
          <p:nvSpPr>
            <p:cNvPr id="33" name="object 18">
              <a:extLst>
                <a:ext uri="{FF2B5EF4-FFF2-40B4-BE49-F238E27FC236}">
                  <a16:creationId xmlns:a16="http://schemas.microsoft.com/office/drawing/2014/main" id="{162D4BF7-7B3D-AD72-328C-BD89A5585697}"/>
                </a:ext>
              </a:extLst>
            </p:cNvPr>
            <p:cNvSpPr/>
            <p:nvPr/>
          </p:nvSpPr>
          <p:spPr>
            <a:xfrm>
              <a:off x="11954852" y="1983194"/>
              <a:ext cx="2513965" cy="3342004"/>
            </a:xfrm>
            <a:custGeom>
              <a:avLst/>
              <a:gdLst/>
              <a:ahLst/>
              <a:cxnLst/>
              <a:rect l="l" t="t" r="r" b="b"/>
              <a:pathLst>
                <a:path w="2513965" h="3342004">
                  <a:moveTo>
                    <a:pt x="0" y="3341623"/>
                  </a:moveTo>
                  <a:lnTo>
                    <a:pt x="2513622" y="3341623"/>
                  </a:lnTo>
                  <a:lnTo>
                    <a:pt x="2513622" y="0"/>
                  </a:lnTo>
                  <a:lnTo>
                    <a:pt x="0" y="0"/>
                  </a:lnTo>
                  <a:lnTo>
                    <a:pt x="0" y="3341623"/>
                  </a:lnTo>
                  <a:close/>
                </a:path>
              </a:pathLst>
            </a:custGeom>
            <a:ln w="5715">
              <a:solidFill>
                <a:srgbClr val="000000"/>
              </a:solidFill>
            </a:ln>
          </p:spPr>
          <p:txBody>
            <a:bodyPr wrap="square" lIns="0" tIns="0" rIns="0" bIns="0" rtlCol="0"/>
            <a:lstStyle/>
            <a:p>
              <a:endParaRPr/>
            </a:p>
          </p:txBody>
        </p:sp>
      </p:grpSp>
      <p:grpSp>
        <p:nvGrpSpPr>
          <p:cNvPr id="34" name="object 22">
            <a:extLst>
              <a:ext uri="{FF2B5EF4-FFF2-40B4-BE49-F238E27FC236}">
                <a16:creationId xmlns:a16="http://schemas.microsoft.com/office/drawing/2014/main" id="{A6029BBB-40FA-C571-FC40-96EC9C5124FA}"/>
              </a:ext>
            </a:extLst>
          </p:cNvPr>
          <p:cNvGrpSpPr/>
          <p:nvPr/>
        </p:nvGrpSpPr>
        <p:grpSpPr>
          <a:xfrm>
            <a:off x="6698751" y="2115832"/>
            <a:ext cx="2506893" cy="3304672"/>
            <a:chOff x="9215996" y="1980336"/>
            <a:chExt cx="2520315" cy="3348354"/>
          </a:xfrm>
        </p:grpSpPr>
        <p:pic>
          <p:nvPicPr>
            <p:cNvPr id="35" name="object 23">
              <a:extLst>
                <a:ext uri="{FF2B5EF4-FFF2-40B4-BE49-F238E27FC236}">
                  <a16:creationId xmlns:a16="http://schemas.microsoft.com/office/drawing/2014/main" id="{5A48DCE9-7990-E675-3FFE-AFDFC99145BD}"/>
                </a:ext>
              </a:extLst>
            </p:cNvPr>
            <p:cNvPicPr/>
            <p:nvPr/>
          </p:nvPicPr>
          <p:blipFill>
            <a:blip r:embed="rId4" cstate="print"/>
            <a:stretch>
              <a:fillRect/>
            </a:stretch>
          </p:blipFill>
          <p:spPr>
            <a:xfrm>
              <a:off x="9218857" y="2297005"/>
              <a:ext cx="2514291" cy="3028460"/>
            </a:xfrm>
            <a:prstGeom prst="rect">
              <a:avLst/>
            </a:prstGeom>
          </p:spPr>
        </p:pic>
        <p:sp>
          <p:nvSpPr>
            <p:cNvPr id="36" name="object 24">
              <a:extLst>
                <a:ext uri="{FF2B5EF4-FFF2-40B4-BE49-F238E27FC236}">
                  <a16:creationId xmlns:a16="http://schemas.microsoft.com/office/drawing/2014/main" id="{9DE1FD6D-CD58-3FD9-767B-09C639098657}"/>
                </a:ext>
              </a:extLst>
            </p:cNvPr>
            <p:cNvSpPr/>
            <p:nvPr/>
          </p:nvSpPr>
          <p:spPr>
            <a:xfrm>
              <a:off x="9218853" y="1983194"/>
              <a:ext cx="2514600" cy="3342640"/>
            </a:xfrm>
            <a:custGeom>
              <a:avLst/>
              <a:gdLst/>
              <a:ahLst/>
              <a:cxnLst/>
              <a:rect l="l" t="t" r="r" b="b"/>
              <a:pathLst>
                <a:path w="2514600" h="3342640">
                  <a:moveTo>
                    <a:pt x="0" y="3342284"/>
                  </a:moveTo>
                  <a:lnTo>
                    <a:pt x="2514282" y="3342284"/>
                  </a:lnTo>
                  <a:lnTo>
                    <a:pt x="2514282" y="0"/>
                  </a:lnTo>
                  <a:lnTo>
                    <a:pt x="0" y="0"/>
                  </a:lnTo>
                  <a:lnTo>
                    <a:pt x="0" y="3342284"/>
                  </a:lnTo>
                  <a:close/>
                </a:path>
              </a:pathLst>
            </a:custGeom>
            <a:ln w="5715">
              <a:solidFill>
                <a:srgbClr val="000000"/>
              </a:solidFill>
            </a:ln>
          </p:spPr>
          <p:txBody>
            <a:bodyPr wrap="square" lIns="0" tIns="0" rIns="0" bIns="0" rtlCol="0"/>
            <a:lstStyle/>
            <a:p>
              <a:endParaRPr/>
            </a:p>
          </p:txBody>
        </p:sp>
      </p:grpSp>
      <p:sp>
        <p:nvSpPr>
          <p:cNvPr id="37" name="object 17">
            <a:extLst>
              <a:ext uri="{FF2B5EF4-FFF2-40B4-BE49-F238E27FC236}">
                <a16:creationId xmlns:a16="http://schemas.microsoft.com/office/drawing/2014/main" id="{45394719-4274-38A5-9251-973101A63AAD}"/>
              </a:ext>
            </a:extLst>
          </p:cNvPr>
          <p:cNvSpPr/>
          <p:nvPr/>
        </p:nvSpPr>
        <p:spPr>
          <a:xfrm>
            <a:off x="6698751" y="1461698"/>
            <a:ext cx="5052010" cy="133023"/>
          </a:xfrm>
          <a:custGeom>
            <a:avLst/>
            <a:gdLst/>
            <a:ahLst/>
            <a:cxnLst/>
            <a:rect l="l" t="t" r="r" b="b"/>
            <a:pathLst>
              <a:path w="10827385">
                <a:moveTo>
                  <a:pt x="0" y="0"/>
                </a:moveTo>
                <a:lnTo>
                  <a:pt x="10827004"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13">
            <a:extLst>
              <a:ext uri="{FF2B5EF4-FFF2-40B4-BE49-F238E27FC236}">
                <a16:creationId xmlns:a16="http://schemas.microsoft.com/office/drawing/2014/main" id="{3F583273-35DB-4D86-67FD-60B7AAD4F93E}"/>
              </a:ext>
            </a:extLst>
          </p:cNvPr>
          <p:cNvSpPr/>
          <p:nvPr/>
        </p:nvSpPr>
        <p:spPr>
          <a:xfrm flipV="1">
            <a:off x="719998" y="5732523"/>
            <a:ext cx="11030763" cy="553317"/>
          </a:xfrm>
          <a:custGeom>
            <a:avLst/>
            <a:gdLst/>
            <a:ahLst/>
            <a:cxnLst/>
            <a:rect l="l" t="t" r="r" b="b"/>
            <a:pathLst>
              <a:path w="17532350">
                <a:moveTo>
                  <a:pt x="0" y="0"/>
                </a:moveTo>
                <a:lnTo>
                  <a:pt x="17531994" y="0"/>
                </a:lnTo>
              </a:path>
            </a:pathLst>
          </a:custGeom>
          <a:ln w="19050">
            <a:solidFill>
              <a:srgbClr val="000000"/>
            </a:solidFill>
          </a:ln>
        </p:spPr>
        <p:txBody>
          <a:bodyPr wrap="square" lIns="0" tIns="0" rIns="0" bIns="0" rtlCol="0"/>
          <a:lstStyle/>
          <a:p>
            <a:endParaRPr/>
          </a:p>
        </p:txBody>
      </p:sp>
      <p:sp>
        <p:nvSpPr>
          <p:cNvPr id="39" name="object 2">
            <a:extLst>
              <a:ext uri="{FF2B5EF4-FFF2-40B4-BE49-F238E27FC236}">
                <a16:creationId xmlns:a16="http://schemas.microsoft.com/office/drawing/2014/main" id="{83C45E60-6E75-E448-44E2-4995E0FC0729}"/>
              </a:ext>
            </a:extLst>
          </p:cNvPr>
          <p:cNvSpPr txBox="1"/>
          <p:nvPr/>
        </p:nvSpPr>
        <p:spPr>
          <a:xfrm>
            <a:off x="719998" y="6352048"/>
            <a:ext cx="4404462" cy="206788"/>
          </a:xfrm>
          <a:prstGeom prst="rect">
            <a:avLst/>
          </a:prstGeom>
        </p:spPr>
        <p:txBody>
          <a:bodyPr vert="horz" wrap="square" lIns="0" tIns="90170" rIns="0" bIns="0" rtlCol="0">
            <a:spAutoFit/>
          </a:bodyPr>
          <a:lstStyle/>
          <a:p>
            <a:pPr marL="12700" marR="5080">
              <a:lnSpc>
                <a:spcPct val="74900"/>
              </a:lnSpc>
              <a:spcBef>
                <a:spcPts val="710"/>
              </a:spcBef>
            </a:pPr>
            <a:r>
              <a:rPr lang="en-GB" sz="1000" b="1" dirty="0">
                <a:solidFill>
                  <a:srgbClr val="1D1D1B"/>
                </a:solidFill>
                <a:latin typeface="Arial"/>
                <a:cs typeface="Arial"/>
              </a:rPr>
              <a:t>CUMMINS SUPPLY CHAIN RESILIENCE </a:t>
            </a:r>
            <a:endParaRPr sz="1000" dirty="0">
              <a:latin typeface="Arial"/>
              <a:cs typeface="Arial"/>
            </a:endParaRPr>
          </a:p>
        </p:txBody>
      </p:sp>
    </p:spTree>
    <p:custDataLst>
      <p:tags r:id="rId1"/>
    </p:custDataLst>
    <p:extLst>
      <p:ext uri="{BB962C8B-B14F-4D97-AF65-F5344CB8AC3E}">
        <p14:creationId xmlns:p14="http://schemas.microsoft.com/office/powerpoint/2010/main" val="63817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6DD8921E-CC43-F7C4-BF81-3A040DCEF671}"/>
              </a:ext>
            </a:extLst>
          </p:cNvPr>
          <p:cNvSpPr txBox="1">
            <a:spLocks/>
          </p:cNvSpPr>
          <p:nvPr/>
        </p:nvSpPr>
        <p:spPr>
          <a:xfrm>
            <a:off x="746920" y="406097"/>
            <a:ext cx="583021" cy="843821"/>
          </a:xfrm>
          <a:prstGeom prst="rect">
            <a:avLst/>
          </a:prstGeom>
        </p:spPr>
        <p:txBody>
          <a:bodyPr vert="horz" wrap="square" lIns="0" tIns="12700" rIns="0" bIns="0" rtlCol="0">
            <a:spAutoFit/>
          </a:bodyPr>
          <a:lstStyle>
            <a:lvl1pPr>
              <a:defRPr sz="36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5400" b="1" i="0" u="none" strike="noStrike" kern="0" cap="none" spc="-780" normalizeH="0" baseline="0" noProof="0" dirty="0">
                <a:ln>
                  <a:noFill/>
                </a:ln>
                <a:solidFill>
                  <a:srgbClr val="C00000"/>
                </a:solidFill>
                <a:effectLst/>
                <a:uLnTx/>
                <a:uFillTx/>
                <a:latin typeface="Arial"/>
                <a:ea typeface="+mj-ea"/>
                <a:cs typeface="Arial"/>
              </a:rPr>
              <a:t>4</a:t>
            </a:r>
            <a:endParaRPr kumimoji="0" lang="en-GB" sz="5400" b="1" i="0" u="none" strike="noStrike" kern="0" cap="none" spc="0" normalizeH="0" baseline="0" noProof="0" dirty="0">
              <a:ln>
                <a:noFill/>
              </a:ln>
              <a:solidFill>
                <a:srgbClr val="C00000"/>
              </a:solidFill>
              <a:effectLst/>
              <a:uLnTx/>
              <a:uFillTx/>
              <a:latin typeface="Arial"/>
              <a:ea typeface="+mj-ea"/>
              <a:cs typeface="Arial"/>
            </a:endParaRPr>
          </a:p>
        </p:txBody>
      </p:sp>
      <p:sp>
        <p:nvSpPr>
          <p:cNvPr id="11" name="object 18">
            <a:extLst>
              <a:ext uri="{FF2B5EF4-FFF2-40B4-BE49-F238E27FC236}">
                <a16:creationId xmlns:a16="http://schemas.microsoft.com/office/drawing/2014/main" id="{ECCF594C-E27C-0356-CF79-D1BAC296B4A7}"/>
              </a:ext>
            </a:extLst>
          </p:cNvPr>
          <p:cNvSpPr/>
          <p:nvPr/>
        </p:nvSpPr>
        <p:spPr>
          <a:xfrm flipV="1">
            <a:off x="746920" y="1166561"/>
            <a:ext cx="6638538" cy="120324"/>
          </a:xfrm>
          <a:custGeom>
            <a:avLst/>
            <a:gdLst/>
            <a:ahLst/>
            <a:cxnLst/>
            <a:rect l="l" t="t" r="r" b="b"/>
            <a:pathLst>
              <a:path w="6435090">
                <a:moveTo>
                  <a:pt x="0" y="0"/>
                </a:moveTo>
                <a:lnTo>
                  <a:pt x="6435001"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TextBox 11">
            <a:extLst>
              <a:ext uri="{FF2B5EF4-FFF2-40B4-BE49-F238E27FC236}">
                <a16:creationId xmlns:a16="http://schemas.microsoft.com/office/drawing/2014/main" id="{E5DF0A62-E4B1-91F0-9019-131BFCAA9B28}"/>
              </a:ext>
            </a:extLst>
          </p:cNvPr>
          <p:cNvSpPr txBox="1"/>
          <p:nvPr/>
        </p:nvSpPr>
        <p:spPr>
          <a:xfrm>
            <a:off x="1227071" y="489454"/>
            <a:ext cx="4354830" cy="677108"/>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SUPPLY CHAIN RESILIENCE</a:t>
            </a:r>
          </a:p>
          <a:p>
            <a:r>
              <a:rPr lang="en-GB" sz="1400" dirty="0">
                <a:latin typeface="Arial" panose="020B0604020202020204" pitchFamily="34" charset="0"/>
                <a:cs typeface="Arial" panose="020B0604020202020204" pitchFamily="34" charset="0"/>
              </a:rPr>
              <a:t>THE PROCESS</a:t>
            </a:r>
          </a:p>
        </p:txBody>
      </p:sp>
      <p:sp>
        <p:nvSpPr>
          <p:cNvPr id="13" name="object 17">
            <a:extLst>
              <a:ext uri="{FF2B5EF4-FFF2-40B4-BE49-F238E27FC236}">
                <a16:creationId xmlns:a16="http://schemas.microsoft.com/office/drawing/2014/main" id="{AD08CC9C-33C1-0D94-4A8F-7403985A211F}"/>
              </a:ext>
            </a:extLst>
          </p:cNvPr>
          <p:cNvSpPr/>
          <p:nvPr/>
        </p:nvSpPr>
        <p:spPr>
          <a:xfrm>
            <a:off x="7825360" y="1286885"/>
            <a:ext cx="3749511" cy="245272"/>
          </a:xfrm>
          <a:custGeom>
            <a:avLst/>
            <a:gdLst/>
            <a:ahLst/>
            <a:cxnLst/>
            <a:rect l="l" t="t" r="r" b="b"/>
            <a:pathLst>
              <a:path w="10827385">
                <a:moveTo>
                  <a:pt x="0" y="0"/>
                </a:moveTo>
                <a:lnTo>
                  <a:pt x="10827004"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3">
            <a:extLst>
              <a:ext uri="{FF2B5EF4-FFF2-40B4-BE49-F238E27FC236}">
                <a16:creationId xmlns:a16="http://schemas.microsoft.com/office/drawing/2014/main" id="{3A0D8624-5AB4-C061-ECE8-6DE6E5E5B067}"/>
              </a:ext>
            </a:extLst>
          </p:cNvPr>
          <p:cNvSpPr/>
          <p:nvPr/>
        </p:nvSpPr>
        <p:spPr>
          <a:xfrm flipV="1">
            <a:off x="617129" y="5801759"/>
            <a:ext cx="10957742" cy="553317"/>
          </a:xfrm>
          <a:custGeom>
            <a:avLst/>
            <a:gdLst/>
            <a:ahLst/>
            <a:cxnLst/>
            <a:rect l="l" t="t" r="r" b="b"/>
            <a:pathLst>
              <a:path w="17532350">
                <a:moveTo>
                  <a:pt x="0" y="0"/>
                </a:moveTo>
                <a:lnTo>
                  <a:pt x="17531994" y="0"/>
                </a:lnTo>
              </a:path>
            </a:pathLst>
          </a:custGeom>
          <a:ln w="19050">
            <a:solidFill>
              <a:srgbClr val="000000"/>
            </a:solidFill>
          </a:ln>
        </p:spPr>
        <p:txBody>
          <a:bodyPr wrap="square" lIns="0" tIns="0" rIns="0" bIns="0" rtlCol="0"/>
          <a:lstStyle/>
          <a:p>
            <a:endParaRPr/>
          </a:p>
        </p:txBody>
      </p:sp>
      <p:sp>
        <p:nvSpPr>
          <p:cNvPr id="15" name="object 2">
            <a:extLst>
              <a:ext uri="{FF2B5EF4-FFF2-40B4-BE49-F238E27FC236}">
                <a16:creationId xmlns:a16="http://schemas.microsoft.com/office/drawing/2014/main" id="{80D785B4-E582-49D7-C571-C530620DDDF9}"/>
              </a:ext>
            </a:extLst>
          </p:cNvPr>
          <p:cNvSpPr txBox="1"/>
          <p:nvPr/>
        </p:nvSpPr>
        <p:spPr>
          <a:xfrm>
            <a:off x="617129" y="6355076"/>
            <a:ext cx="4404462" cy="206788"/>
          </a:xfrm>
          <a:prstGeom prst="rect">
            <a:avLst/>
          </a:prstGeom>
        </p:spPr>
        <p:txBody>
          <a:bodyPr vert="horz" wrap="square" lIns="0" tIns="90170" rIns="0" bIns="0" rtlCol="0">
            <a:spAutoFit/>
          </a:bodyPr>
          <a:lstStyle/>
          <a:p>
            <a:pPr marL="12700" marR="5080">
              <a:lnSpc>
                <a:spcPct val="74900"/>
              </a:lnSpc>
              <a:spcBef>
                <a:spcPts val="710"/>
              </a:spcBef>
            </a:pPr>
            <a:r>
              <a:rPr lang="en-GB" sz="1000" b="1" dirty="0">
                <a:solidFill>
                  <a:srgbClr val="1D1D1B"/>
                </a:solidFill>
                <a:latin typeface="Arial"/>
                <a:cs typeface="Arial"/>
              </a:rPr>
              <a:t>CUMMINS SUPPLY CHAIN RESILIENCE </a:t>
            </a:r>
            <a:endParaRPr sz="1000" dirty="0">
              <a:latin typeface="Arial"/>
              <a:cs typeface="Arial"/>
            </a:endParaRPr>
          </a:p>
        </p:txBody>
      </p:sp>
      <p:sp>
        <p:nvSpPr>
          <p:cNvPr id="4" name="TextBox 3">
            <a:extLst>
              <a:ext uri="{FF2B5EF4-FFF2-40B4-BE49-F238E27FC236}">
                <a16:creationId xmlns:a16="http://schemas.microsoft.com/office/drawing/2014/main" id="{5A72FE25-CEA4-1143-CA04-FF004B7CD6F9}"/>
              </a:ext>
            </a:extLst>
          </p:cNvPr>
          <p:cNvSpPr txBox="1"/>
          <p:nvPr/>
        </p:nvSpPr>
        <p:spPr>
          <a:xfrm>
            <a:off x="7883512" y="2229932"/>
            <a:ext cx="3749511" cy="3108543"/>
          </a:xfrm>
          <a:prstGeom prst="rect">
            <a:avLst/>
          </a:prstGeom>
          <a:noFill/>
        </p:spPr>
        <p:txBody>
          <a:bodyPr wrap="square" rtlCol="0">
            <a:spAutoFit/>
          </a:bodyPr>
          <a:lstStyle/>
          <a:p>
            <a:pPr algn="just"/>
            <a:r>
              <a:rPr lang="en-GB" sz="1400" dirty="0">
                <a:latin typeface="Arial" panose="020B0604020202020204" pitchFamily="34" charset="0"/>
                <a:cs typeface="Arial" panose="020B0604020202020204" pitchFamily="34" charset="0"/>
              </a:rPr>
              <a:t>Cummins ability to succeed depends on its supplier's resilience, just as much as its own site's resilience. </a:t>
            </a:r>
          </a:p>
          <a:p>
            <a:pPr algn="just"/>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A 2021 study found that </a:t>
            </a:r>
            <a:r>
              <a:rPr lang="en-US" sz="1400" dirty="0">
                <a:latin typeface="Arial" panose="020B0604020202020204" pitchFamily="34" charset="0"/>
                <a:cs typeface="Arial" panose="020B0604020202020204" pitchFamily="34" charset="0"/>
              </a:rPr>
              <a:t>on average, global supply chain disruptions cost enterprise-level organizations $184 million in lost revenue per year and that 83% of organizations have suffered reputational damage because of supply chain problems.</a:t>
            </a:r>
            <a:endParaRPr lang="en-GB" sz="14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a:p>
            <a:pPr algn="just"/>
            <a:r>
              <a:rPr lang="en-US" sz="1400" b="1" i="1" dirty="0">
                <a:solidFill>
                  <a:srgbClr val="C00000"/>
                </a:solidFill>
                <a:effectLst/>
                <a:latin typeface="Arial" panose="020B0604020202020204" pitchFamily="34" charset="0"/>
                <a:cs typeface="Arial" panose="020B0604020202020204" pitchFamily="34" charset="0"/>
              </a:rPr>
              <a:t>“We will be as resilient as our suppliers are” – </a:t>
            </a:r>
            <a:r>
              <a:rPr lang="en-US" sz="1400" b="1" dirty="0">
                <a:solidFill>
                  <a:srgbClr val="C00000"/>
                </a:solidFill>
                <a:effectLst/>
                <a:latin typeface="Arial" panose="020B0604020202020204" pitchFamily="34" charset="0"/>
                <a:cs typeface="Arial" panose="020B0604020202020204" pitchFamily="34" charset="0"/>
              </a:rPr>
              <a:t>Business Continuity Institute 2023</a:t>
            </a:r>
          </a:p>
          <a:p>
            <a:pPr algn="just"/>
            <a:endParaRPr lang="en-US" sz="14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A71240F-C57A-DE0E-2291-8C0C27372FF3}"/>
              </a:ext>
            </a:extLst>
          </p:cNvPr>
          <p:cNvSpPr txBox="1"/>
          <p:nvPr/>
        </p:nvSpPr>
        <p:spPr>
          <a:xfrm>
            <a:off x="673250" y="1449476"/>
            <a:ext cx="6932159" cy="4721805"/>
          </a:xfrm>
          <a:prstGeom prst="rect">
            <a:avLst/>
          </a:prstGeom>
          <a:noFill/>
        </p:spPr>
        <p:txBody>
          <a:bodyPr wrap="square" rtlCol="0">
            <a:spAutoFit/>
          </a:bodyPr>
          <a:lstStyle/>
          <a:p>
            <a:pPr marL="12700">
              <a:spcBef>
                <a:spcPts val="665"/>
              </a:spcBef>
            </a:pPr>
            <a:r>
              <a:rPr lang="en-US" sz="1250" b="1" dirty="0">
                <a:solidFill>
                  <a:srgbClr val="C00000"/>
                </a:solidFill>
                <a:latin typeface="Arial" panose="020B0604020202020204" pitchFamily="34" charset="0"/>
                <a:cs typeface="Arial" panose="020B0604020202020204" pitchFamily="34" charset="0"/>
              </a:rPr>
              <a:t>HOW DOES CUMMINS APPROACH THEIR SUPPLY CHAIN RESILIENCE?</a:t>
            </a:r>
            <a:endParaRPr lang="en-US" sz="1250" dirty="0">
              <a:solidFill>
                <a:srgbClr val="C00000"/>
              </a:solidFill>
              <a:latin typeface="Arial" panose="020B0604020202020204" pitchFamily="34" charset="0"/>
              <a:cs typeface="Arial" panose="020B0604020202020204" pitchFamily="34" charset="0"/>
            </a:endParaRPr>
          </a:p>
          <a:p>
            <a:pPr marL="12700" marR="5080">
              <a:spcBef>
                <a:spcPts val="565"/>
              </a:spcBef>
            </a:pPr>
            <a:r>
              <a:rPr lang="en-US" sz="1250" dirty="0">
                <a:latin typeface="Arial" panose="020B0604020202020204" pitchFamily="34" charset="0"/>
                <a:cs typeface="Arial" panose="020B0604020202020204" pitchFamily="34" charset="0"/>
              </a:rPr>
              <a:t>In 2018, Risk Insurance and Purchasing Risk began focusing on what support and resources they could offer to their suppliers to increase the resilience of Cummins’ Supply Chain. Horizonscan were onboarded to support in the development and implementation of the Supply Chain Resilience Program. </a:t>
            </a:r>
          </a:p>
          <a:p>
            <a:pPr marL="12700" marR="403225">
              <a:spcBef>
                <a:spcPts val="1135"/>
              </a:spcBef>
            </a:pPr>
            <a:r>
              <a:rPr lang="en-US" sz="1250" dirty="0">
                <a:latin typeface="Arial" panose="020B0604020202020204" pitchFamily="34" charset="0"/>
                <a:cs typeface="Arial" panose="020B0604020202020204" pitchFamily="34" charset="0"/>
              </a:rPr>
              <a:t>The purpose of the program is to gain visibility over supplier's current resilience capabilities, providing us with the necessary data to best inform our decisions on where we can offer support. The approach is simple:</a:t>
            </a:r>
          </a:p>
          <a:p>
            <a:pPr marL="298450" marR="403225" indent="-285750">
              <a:spcBef>
                <a:spcPts val="1135"/>
              </a:spcBef>
              <a:buFont typeface="Wingdings" panose="05000000000000000000" pitchFamily="2" charset="2"/>
              <a:buChar char="§"/>
            </a:pPr>
            <a:r>
              <a:rPr lang="en-US" sz="1250" dirty="0">
                <a:latin typeface="Arial" panose="020B0604020202020204" pitchFamily="34" charset="0"/>
                <a:cs typeface="Arial" panose="020B0604020202020204" pitchFamily="34" charset="0"/>
              </a:rPr>
              <a:t>Each year, a key and critical Cummins site is selected, and their suppliers are then taken through the Supply Chain Resilience ‘process’.</a:t>
            </a:r>
          </a:p>
          <a:p>
            <a:pPr marL="298450" marR="403225" indent="-285750">
              <a:spcBef>
                <a:spcPts val="1135"/>
              </a:spcBef>
              <a:buFont typeface="Wingdings" panose="05000000000000000000" pitchFamily="2" charset="2"/>
              <a:buChar char="§"/>
            </a:pPr>
            <a:r>
              <a:rPr lang="en-US" sz="1250">
                <a:latin typeface="Arial" panose="020B0604020202020204" pitchFamily="34" charset="0"/>
                <a:cs typeface="Arial" panose="020B0604020202020204" pitchFamily="34" charset="0"/>
              </a:rPr>
              <a:t>These suppliers </a:t>
            </a:r>
            <a:r>
              <a:rPr lang="en-US" sz="1250" dirty="0">
                <a:latin typeface="Arial" panose="020B0604020202020204" pitchFamily="34" charset="0"/>
                <a:cs typeface="Arial" panose="020B0604020202020204" pitchFamily="34" charset="0"/>
              </a:rPr>
              <a:t>receive a request to complete and submit the Supplier Resilience Assessment, consisting of 10 questions based on the internal standard for Business Continuity (ISO 22301). For most suppliers this is where the ‘process’ ends for that year.</a:t>
            </a:r>
          </a:p>
          <a:p>
            <a:pPr marL="298450" marR="403225" indent="-285750">
              <a:spcBef>
                <a:spcPts val="1135"/>
              </a:spcBef>
              <a:buFont typeface="Wingdings" panose="05000000000000000000" pitchFamily="2" charset="2"/>
              <a:buChar char="§"/>
            </a:pPr>
            <a:r>
              <a:rPr lang="en-US" sz="1250" dirty="0">
                <a:latin typeface="Arial" panose="020B0604020202020204" pitchFamily="34" charset="0"/>
                <a:cs typeface="Arial" panose="020B0604020202020204" pitchFamily="34" charset="0"/>
              </a:rPr>
              <a:t>The data is then analysed, and a small number of suppliers are selected to receive further support from Horizonscan. </a:t>
            </a:r>
          </a:p>
          <a:p>
            <a:pPr marL="298450" marR="403225" indent="-285750">
              <a:spcBef>
                <a:spcPts val="1135"/>
              </a:spcBef>
              <a:buFont typeface="Wingdings" panose="05000000000000000000" pitchFamily="2" charset="2"/>
              <a:buChar char="§"/>
            </a:pPr>
            <a:r>
              <a:rPr lang="en-US" sz="1250" dirty="0">
                <a:latin typeface="Arial" panose="020B0604020202020204" pitchFamily="34" charset="0"/>
                <a:cs typeface="Arial" panose="020B0604020202020204" pitchFamily="34" charset="0"/>
              </a:rPr>
              <a:t>Horizonscan’s expertise and support is made available to these suppliers which normally involves creation of necessary documentation, on site training on the basic principles of risk management, Business Continuity and Crisis Management. A Crisis Simulation Exercise is then delivered to the supplier's senior leadership team. </a:t>
            </a:r>
          </a:p>
        </p:txBody>
      </p:sp>
    </p:spTree>
    <p:custDataLst>
      <p:tags r:id="rId1"/>
    </p:custDataLst>
    <p:extLst>
      <p:ext uri="{BB962C8B-B14F-4D97-AF65-F5344CB8AC3E}">
        <p14:creationId xmlns:p14="http://schemas.microsoft.com/office/powerpoint/2010/main" val="4009264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7D3AD5B4-B1B0-C07A-0B2D-F3370526E34B}"/>
              </a:ext>
            </a:extLst>
          </p:cNvPr>
          <p:cNvSpPr txBox="1">
            <a:spLocks/>
          </p:cNvSpPr>
          <p:nvPr/>
        </p:nvSpPr>
        <p:spPr>
          <a:xfrm>
            <a:off x="719998" y="416182"/>
            <a:ext cx="583021" cy="843821"/>
          </a:xfrm>
          <a:prstGeom prst="rect">
            <a:avLst/>
          </a:prstGeom>
        </p:spPr>
        <p:txBody>
          <a:bodyPr vert="horz" wrap="square" lIns="0" tIns="12700" rIns="0" bIns="0" rtlCol="0">
            <a:spAutoFit/>
          </a:bodyPr>
          <a:lstStyle>
            <a:lvl1pPr>
              <a:defRPr sz="36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5400" kern="0" spc="-780" dirty="0">
                <a:solidFill>
                  <a:srgbClr val="C00000"/>
                </a:solidFill>
              </a:rPr>
              <a:t>5</a:t>
            </a:r>
            <a:endParaRPr kumimoji="0" lang="en-GB" sz="5400" b="1" i="0" u="none" strike="noStrike" kern="0" cap="none" spc="0" normalizeH="0" baseline="0" noProof="0" dirty="0">
              <a:ln>
                <a:noFill/>
              </a:ln>
              <a:solidFill>
                <a:srgbClr val="C00000"/>
              </a:solidFill>
              <a:effectLst/>
              <a:uLnTx/>
              <a:uFillTx/>
              <a:latin typeface="Arial"/>
              <a:ea typeface="+mj-ea"/>
              <a:cs typeface="Arial"/>
            </a:endParaRPr>
          </a:p>
        </p:txBody>
      </p:sp>
      <p:sp>
        <p:nvSpPr>
          <p:cNvPr id="11" name="object 18">
            <a:extLst>
              <a:ext uri="{FF2B5EF4-FFF2-40B4-BE49-F238E27FC236}">
                <a16:creationId xmlns:a16="http://schemas.microsoft.com/office/drawing/2014/main" id="{056B0B4A-CC80-B966-2695-E7C0098B5ED8}"/>
              </a:ext>
            </a:extLst>
          </p:cNvPr>
          <p:cNvSpPr/>
          <p:nvPr/>
        </p:nvSpPr>
        <p:spPr>
          <a:xfrm>
            <a:off x="617127" y="1369543"/>
            <a:ext cx="8795813" cy="45719"/>
          </a:xfrm>
          <a:custGeom>
            <a:avLst/>
            <a:gdLst/>
            <a:ahLst/>
            <a:cxnLst/>
            <a:rect l="l" t="t" r="r" b="b"/>
            <a:pathLst>
              <a:path w="6435090">
                <a:moveTo>
                  <a:pt x="0" y="0"/>
                </a:moveTo>
                <a:lnTo>
                  <a:pt x="6435001"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TextBox 11">
            <a:extLst>
              <a:ext uri="{FF2B5EF4-FFF2-40B4-BE49-F238E27FC236}">
                <a16:creationId xmlns:a16="http://schemas.microsoft.com/office/drawing/2014/main" id="{6C168132-B3E7-50BD-1775-6126A1402076}"/>
              </a:ext>
            </a:extLst>
          </p:cNvPr>
          <p:cNvSpPr txBox="1"/>
          <p:nvPr/>
        </p:nvSpPr>
        <p:spPr>
          <a:xfrm>
            <a:off x="1200149" y="499539"/>
            <a:ext cx="4354830" cy="677108"/>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BENEFITS TO SUPPLIERS</a:t>
            </a:r>
          </a:p>
          <a:p>
            <a:r>
              <a:rPr lang="en-GB" sz="1400" dirty="0">
                <a:latin typeface="Arial" panose="020B0604020202020204" pitchFamily="34" charset="0"/>
                <a:cs typeface="Arial" panose="020B0604020202020204" pitchFamily="34" charset="0"/>
              </a:rPr>
              <a:t>WHY SHOULD YOU ENGAGE?</a:t>
            </a:r>
          </a:p>
        </p:txBody>
      </p:sp>
      <p:sp>
        <p:nvSpPr>
          <p:cNvPr id="13" name="object 17">
            <a:extLst>
              <a:ext uri="{FF2B5EF4-FFF2-40B4-BE49-F238E27FC236}">
                <a16:creationId xmlns:a16="http://schemas.microsoft.com/office/drawing/2014/main" id="{64E636A3-1D4A-7BD1-AB87-C03A94596CED}"/>
              </a:ext>
            </a:extLst>
          </p:cNvPr>
          <p:cNvSpPr/>
          <p:nvPr/>
        </p:nvSpPr>
        <p:spPr>
          <a:xfrm>
            <a:off x="10031508" y="1366353"/>
            <a:ext cx="1543363" cy="126371"/>
          </a:xfrm>
          <a:custGeom>
            <a:avLst/>
            <a:gdLst/>
            <a:ahLst/>
            <a:cxnLst/>
            <a:rect l="l" t="t" r="r" b="b"/>
            <a:pathLst>
              <a:path w="10827385">
                <a:moveTo>
                  <a:pt x="0" y="0"/>
                </a:moveTo>
                <a:lnTo>
                  <a:pt x="10827004"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13">
            <a:extLst>
              <a:ext uri="{FF2B5EF4-FFF2-40B4-BE49-F238E27FC236}">
                <a16:creationId xmlns:a16="http://schemas.microsoft.com/office/drawing/2014/main" id="{0671A4C5-2498-4466-890F-57340E944874}"/>
              </a:ext>
            </a:extLst>
          </p:cNvPr>
          <p:cNvSpPr/>
          <p:nvPr/>
        </p:nvSpPr>
        <p:spPr>
          <a:xfrm flipV="1">
            <a:off x="617129" y="5801759"/>
            <a:ext cx="10957742" cy="553317"/>
          </a:xfrm>
          <a:custGeom>
            <a:avLst/>
            <a:gdLst/>
            <a:ahLst/>
            <a:cxnLst/>
            <a:rect l="l" t="t" r="r" b="b"/>
            <a:pathLst>
              <a:path w="17532350">
                <a:moveTo>
                  <a:pt x="0" y="0"/>
                </a:moveTo>
                <a:lnTo>
                  <a:pt x="17531994" y="0"/>
                </a:lnTo>
              </a:path>
            </a:pathLst>
          </a:custGeom>
          <a:ln w="19050">
            <a:solidFill>
              <a:srgbClr val="000000"/>
            </a:solidFill>
          </a:ln>
        </p:spPr>
        <p:txBody>
          <a:bodyPr wrap="square" lIns="0" tIns="0" rIns="0" bIns="0" rtlCol="0"/>
          <a:lstStyle/>
          <a:p>
            <a:endParaRPr/>
          </a:p>
        </p:txBody>
      </p:sp>
      <p:sp>
        <p:nvSpPr>
          <p:cNvPr id="34" name="object 2">
            <a:extLst>
              <a:ext uri="{FF2B5EF4-FFF2-40B4-BE49-F238E27FC236}">
                <a16:creationId xmlns:a16="http://schemas.microsoft.com/office/drawing/2014/main" id="{412B2AB7-362E-0CC1-696A-C90EDAFB310F}"/>
              </a:ext>
            </a:extLst>
          </p:cNvPr>
          <p:cNvSpPr txBox="1"/>
          <p:nvPr/>
        </p:nvSpPr>
        <p:spPr>
          <a:xfrm>
            <a:off x="617129" y="6355076"/>
            <a:ext cx="4404462" cy="206788"/>
          </a:xfrm>
          <a:prstGeom prst="rect">
            <a:avLst/>
          </a:prstGeom>
        </p:spPr>
        <p:txBody>
          <a:bodyPr vert="horz" wrap="square" lIns="0" tIns="90170" rIns="0" bIns="0" rtlCol="0">
            <a:spAutoFit/>
          </a:bodyPr>
          <a:lstStyle/>
          <a:p>
            <a:pPr marL="12700" marR="5080">
              <a:lnSpc>
                <a:spcPct val="74900"/>
              </a:lnSpc>
              <a:spcBef>
                <a:spcPts val="710"/>
              </a:spcBef>
            </a:pPr>
            <a:r>
              <a:rPr lang="en-GB" sz="1000" b="1" dirty="0">
                <a:solidFill>
                  <a:srgbClr val="1D1D1B"/>
                </a:solidFill>
                <a:latin typeface="Arial"/>
                <a:cs typeface="Arial"/>
              </a:rPr>
              <a:t>CUMMINS SUPPLY CHAIN RESILIENCE </a:t>
            </a:r>
            <a:endParaRPr sz="1000" dirty="0">
              <a:latin typeface="Arial"/>
              <a:cs typeface="Arial"/>
            </a:endParaRPr>
          </a:p>
        </p:txBody>
      </p:sp>
      <p:sp>
        <p:nvSpPr>
          <p:cNvPr id="35" name="TextBox 34">
            <a:extLst>
              <a:ext uri="{FF2B5EF4-FFF2-40B4-BE49-F238E27FC236}">
                <a16:creationId xmlns:a16="http://schemas.microsoft.com/office/drawing/2014/main" id="{A6297380-5820-E015-673A-4BC021C07CDA}"/>
              </a:ext>
            </a:extLst>
          </p:cNvPr>
          <p:cNvSpPr txBox="1"/>
          <p:nvPr/>
        </p:nvSpPr>
        <p:spPr>
          <a:xfrm>
            <a:off x="617127" y="1554102"/>
            <a:ext cx="10009507" cy="4524315"/>
          </a:xfrm>
          <a:prstGeom prst="rect">
            <a:avLst/>
          </a:prstGeom>
          <a:noFill/>
        </p:spPr>
        <p:txBody>
          <a:bodyPr wrap="square" rtlCol="0">
            <a:spAutoFit/>
          </a:bodyPr>
          <a:lstStyle/>
          <a:p>
            <a:r>
              <a:rPr lang="en-GB" sz="1300" dirty="0">
                <a:latin typeface="Arial" panose="020B0604020202020204" pitchFamily="34" charset="0"/>
                <a:cs typeface="Arial" panose="020B0604020202020204" pitchFamily="34" charset="0"/>
              </a:rPr>
              <a:t>It is an expectation from Cummins that its suppliers will engage with this process when requested. It is a programme developed to not only benefit Cummins, but one that will also provide benefits to you and your businesses. </a:t>
            </a:r>
          </a:p>
          <a:p>
            <a:endParaRPr lang="en-GB" sz="1300" dirty="0">
              <a:solidFill>
                <a:srgbClr val="C00000"/>
              </a:solidFill>
              <a:latin typeface="Arial" panose="020B0604020202020204" pitchFamily="34" charset="0"/>
              <a:cs typeface="Arial" panose="020B0604020202020204" pitchFamily="34" charset="0"/>
            </a:endParaRPr>
          </a:p>
          <a:p>
            <a:r>
              <a:rPr lang="en-GB" sz="1300" b="1" dirty="0">
                <a:solidFill>
                  <a:srgbClr val="C00000"/>
                </a:solidFill>
                <a:latin typeface="Arial" panose="020B0604020202020204" pitchFamily="34" charset="0"/>
                <a:cs typeface="Arial" panose="020B0604020202020204" pitchFamily="34" charset="0"/>
              </a:rPr>
              <a:t>WHAT BENEFITS CAN YOU EXPECT?</a:t>
            </a:r>
          </a:p>
          <a:p>
            <a:endParaRPr lang="en-GB" sz="1300" b="1" dirty="0">
              <a:solidFill>
                <a:srgbClr val="DA291C"/>
              </a:solidFill>
              <a:latin typeface="Arial" panose="020B0604020202020204" pitchFamily="34" charset="0"/>
              <a:cs typeface="Arial" panose="020B0604020202020204" pitchFamily="34" charset="0"/>
            </a:endParaRPr>
          </a:p>
          <a:p>
            <a:r>
              <a:rPr lang="en-GB" sz="1300" b="1" dirty="0">
                <a:latin typeface="Arial" panose="020B0604020202020204" pitchFamily="34" charset="0"/>
                <a:cs typeface="Arial" panose="020B0604020202020204" pitchFamily="34" charset="0"/>
              </a:rPr>
              <a:t>OPERATIONAL </a:t>
            </a:r>
          </a:p>
          <a:p>
            <a:pPr marL="285750" indent="-285750">
              <a:buFont typeface="Wingdings" panose="05000000000000000000" pitchFamily="2" charset="2"/>
              <a:buChar char="§"/>
            </a:pPr>
            <a:r>
              <a:rPr lang="en-GB" sz="1300" dirty="0">
                <a:latin typeface="Arial" panose="020B0604020202020204" pitchFamily="34" charset="0"/>
                <a:cs typeface="Arial" panose="020B0604020202020204" pitchFamily="34" charset="0"/>
              </a:rPr>
              <a:t>Great assurance of your employee’s safety </a:t>
            </a:r>
          </a:p>
          <a:p>
            <a:pPr marL="285750" indent="-285750">
              <a:buFont typeface="Wingdings" panose="05000000000000000000" pitchFamily="2" charset="2"/>
              <a:buChar char="§"/>
            </a:pPr>
            <a:r>
              <a:rPr lang="en-GB" sz="1300" dirty="0">
                <a:latin typeface="Arial" panose="020B0604020202020204" pitchFamily="34" charset="0"/>
                <a:cs typeface="Arial" panose="020B0604020202020204" pitchFamily="34" charset="0"/>
              </a:rPr>
              <a:t>Minimizes of the effects of disruption by increasing your preparedness and Organizational Resilience. </a:t>
            </a:r>
          </a:p>
          <a:p>
            <a:pPr marL="285750" indent="-285750">
              <a:buFont typeface="Wingdings" panose="05000000000000000000" pitchFamily="2" charset="2"/>
              <a:buChar char="§"/>
            </a:pPr>
            <a:r>
              <a:rPr lang="en-GB" sz="1300" dirty="0">
                <a:latin typeface="Arial" panose="020B0604020202020204" pitchFamily="34" charset="0"/>
                <a:cs typeface="Arial" panose="020B0604020202020204" pitchFamily="34" charset="0"/>
              </a:rPr>
              <a:t>Improved response capabilities to crisis situations. </a:t>
            </a:r>
          </a:p>
          <a:p>
            <a:pPr marL="285750" indent="-285750">
              <a:buFont typeface="Wingdings" panose="05000000000000000000" pitchFamily="2" charset="2"/>
              <a:buChar char="§"/>
            </a:pPr>
            <a:r>
              <a:rPr lang="en-GB" sz="1300" dirty="0">
                <a:latin typeface="Arial" panose="020B0604020202020204" pitchFamily="34" charset="0"/>
                <a:cs typeface="Arial" panose="020B0604020202020204" pitchFamily="34" charset="0"/>
              </a:rPr>
              <a:t>Brings functions together by working to a shared goal  </a:t>
            </a:r>
          </a:p>
          <a:p>
            <a:pPr marL="285750" indent="-285750">
              <a:buFont typeface="Wingdings" panose="05000000000000000000" pitchFamily="2" charset="2"/>
              <a:buChar char="§"/>
            </a:pPr>
            <a:r>
              <a:rPr lang="en-GB" sz="1300" dirty="0">
                <a:latin typeface="Arial" panose="020B0604020202020204" pitchFamily="34" charset="0"/>
                <a:cs typeface="Arial" panose="020B0604020202020204" pitchFamily="34" charset="0"/>
              </a:rPr>
              <a:t>Contributes to a strong supplier relationship with Cummins by fostering open communication, trust and collaboration. </a:t>
            </a:r>
          </a:p>
          <a:p>
            <a:pPr marL="285750" indent="-285750">
              <a:buFont typeface="Arial" panose="020B0604020202020204" pitchFamily="34" charset="0"/>
              <a:buChar char="•"/>
            </a:pPr>
            <a:endParaRPr lang="en-GB" sz="1300" dirty="0">
              <a:latin typeface="Arial" panose="020B0604020202020204" pitchFamily="34" charset="0"/>
              <a:cs typeface="Arial" panose="020B0604020202020204" pitchFamily="34" charset="0"/>
            </a:endParaRPr>
          </a:p>
          <a:p>
            <a:r>
              <a:rPr lang="en-GB" sz="1300" b="1" dirty="0">
                <a:latin typeface="Arial" panose="020B0604020202020204" pitchFamily="34" charset="0"/>
                <a:cs typeface="Arial" panose="020B0604020202020204" pitchFamily="34" charset="0"/>
              </a:rPr>
              <a:t>FINANCIAL</a:t>
            </a:r>
            <a:r>
              <a:rPr lang="en-GB" sz="13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r>
              <a:rPr lang="en-GB" sz="1300" dirty="0">
                <a:latin typeface="Arial" panose="020B0604020202020204" pitchFamily="34" charset="0"/>
                <a:cs typeface="Arial" panose="020B0604020202020204" pitchFamily="34" charset="0"/>
              </a:rPr>
              <a:t>Aims to reduce the risk and cost of disruptions</a:t>
            </a:r>
          </a:p>
          <a:p>
            <a:pPr marL="285750" indent="-285750">
              <a:buFont typeface="Wingdings" panose="05000000000000000000" pitchFamily="2" charset="2"/>
              <a:buChar char="§"/>
            </a:pPr>
            <a:r>
              <a:rPr lang="en-GB" sz="1300" dirty="0">
                <a:latin typeface="Arial" panose="020B0604020202020204" pitchFamily="34" charset="0"/>
                <a:cs typeface="Arial" panose="020B0604020202020204" pitchFamily="34" charset="0"/>
              </a:rPr>
              <a:t>Can lower property and/or business interruption insurance costs </a:t>
            </a:r>
          </a:p>
          <a:p>
            <a:pPr marL="285750" indent="-285750">
              <a:buFont typeface="Wingdings" panose="05000000000000000000" pitchFamily="2" charset="2"/>
              <a:buChar char="§"/>
            </a:pPr>
            <a:r>
              <a:rPr lang="en-GB" sz="1300" dirty="0">
                <a:latin typeface="Arial" panose="020B0604020202020204" pitchFamily="34" charset="0"/>
                <a:cs typeface="Arial" panose="020B0604020202020204" pitchFamily="34" charset="0"/>
              </a:rPr>
              <a:t>Ensures supply chain security and order fulfilment </a:t>
            </a:r>
          </a:p>
          <a:p>
            <a:pPr marL="285750" indent="-285750">
              <a:buFont typeface="Wingdings" panose="05000000000000000000" pitchFamily="2" charset="2"/>
              <a:buChar char="§"/>
            </a:pPr>
            <a:r>
              <a:rPr lang="en-GB" sz="1300" dirty="0">
                <a:latin typeface="Arial" panose="020B0604020202020204" pitchFamily="34" charset="0"/>
                <a:cs typeface="Arial" panose="020B0604020202020204" pitchFamily="34" charset="0"/>
              </a:rPr>
              <a:t>(Free Consultancy!)</a:t>
            </a:r>
          </a:p>
          <a:p>
            <a:pPr marL="285750" indent="-285750">
              <a:buFont typeface="Arial" panose="020B0604020202020204" pitchFamily="34" charset="0"/>
              <a:buChar char="•"/>
            </a:pPr>
            <a:endParaRPr lang="en-GB" sz="1300" dirty="0">
              <a:latin typeface="Arial" panose="020B0604020202020204" pitchFamily="34" charset="0"/>
              <a:cs typeface="Arial" panose="020B0604020202020204" pitchFamily="34" charset="0"/>
            </a:endParaRPr>
          </a:p>
          <a:p>
            <a:r>
              <a:rPr lang="en-GB" sz="1300" b="1" dirty="0">
                <a:latin typeface="Arial" panose="020B0604020202020204" pitchFamily="34" charset="0"/>
                <a:cs typeface="Arial" panose="020B0604020202020204" pitchFamily="34" charset="0"/>
              </a:rPr>
              <a:t>REPUTATIONAL</a:t>
            </a:r>
          </a:p>
          <a:p>
            <a:pPr marL="285750" indent="-285750" defTabSz="914172">
              <a:buFont typeface="Wingdings" panose="05000000000000000000" pitchFamily="2" charset="2"/>
              <a:buChar char="§"/>
            </a:pPr>
            <a:r>
              <a:rPr lang="en-US" sz="1400" dirty="0">
                <a:solidFill>
                  <a:srgbClr val="000000"/>
                </a:solidFill>
                <a:latin typeface="Arial" panose="020B0604020202020204" pitchFamily="34" charset="0"/>
                <a:ea typeface="Arial" charset="0"/>
                <a:cs typeface="Arial" panose="020B0604020202020204" pitchFamily="34" charset="0"/>
              </a:rPr>
              <a:t>Addresses customer and legal compliance requirements for business continuity.</a:t>
            </a:r>
          </a:p>
          <a:p>
            <a:pPr marL="285750" indent="-285750" defTabSz="914172">
              <a:buFont typeface="Wingdings" panose="05000000000000000000" pitchFamily="2" charset="2"/>
              <a:buChar char="§"/>
            </a:pPr>
            <a:r>
              <a:rPr lang="en-US" sz="1400" dirty="0">
                <a:solidFill>
                  <a:srgbClr val="000000"/>
                </a:solidFill>
                <a:latin typeface="Arial" panose="020B0604020202020204" pitchFamily="34" charset="0"/>
                <a:ea typeface="Arial" charset="0"/>
                <a:cs typeface="Arial" panose="020B0604020202020204" pitchFamily="34" charset="0"/>
              </a:rPr>
              <a:t>Builds confidence among employees, shareholders, suppliers and customers that you “have a plan” for disruptive events.</a:t>
            </a:r>
          </a:p>
          <a:p>
            <a:pPr marL="285750" indent="-285750">
              <a:buFont typeface="Arial" panose="020B0604020202020204" pitchFamily="34" charset="0"/>
              <a:buChar char="•"/>
            </a:pPr>
            <a:endParaRPr lang="en-GB" sz="13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8709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3">
            <a:extLst>
              <a:ext uri="{FF2B5EF4-FFF2-40B4-BE49-F238E27FC236}">
                <a16:creationId xmlns:a16="http://schemas.microsoft.com/office/drawing/2014/main" id="{C0B1D80B-942C-E0FD-FC1B-C82890832B63}"/>
              </a:ext>
            </a:extLst>
          </p:cNvPr>
          <p:cNvSpPr/>
          <p:nvPr/>
        </p:nvSpPr>
        <p:spPr>
          <a:xfrm flipV="1">
            <a:off x="617129" y="5732525"/>
            <a:ext cx="10957742" cy="553317"/>
          </a:xfrm>
          <a:custGeom>
            <a:avLst/>
            <a:gdLst/>
            <a:ahLst/>
            <a:cxnLst/>
            <a:rect l="l" t="t" r="r" b="b"/>
            <a:pathLst>
              <a:path w="17532350">
                <a:moveTo>
                  <a:pt x="0" y="0"/>
                </a:moveTo>
                <a:lnTo>
                  <a:pt x="17531994" y="0"/>
                </a:lnTo>
              </a:path>
            </a:pathLst>
          </a:custGeom>
          <a:ln w="19050">
            <a:solidFill>
              <a:srgbClr val="000000"/>
            </a:solidFill>
          </a:ln>
        </p:spPr>
        <p:txBody>
          <a:bodyPr wrap="square" lIns="0" tIns="0" rIns="0" bIns="0" rtlCol="0"/>
          <a:lstStyle/>
          <a:p>
            <a:endParaRPr/>
          </a:p>
        </p:txBody>
      </p:sp>
      <p:sp>
        <p:nvSpPr>
          <p:cNvPr id="11" name="object 2">
            <a:extLst>
              <a:ext uri="{FF2B5EF4-FFF2-40B4-BE49-F238E27FC236}">
                <a16:creationId xmlns:a16="http://schemas.microsoft.com/office/drawing/2014/main" id="{238AFCB7-46BB-148B-6395-475670F6F76D}"/>
              </a:ext>
            </a:extLst>
          </p:cNvPr>
          <p:cNvSpPr txBox="1"/>
          <p:nvPr/>
        </p:nvSpPr>
        <p:spPr>
          <a:xfrm>
            <a:off x="617129" y="6355076"/>
            <a:ext cx="4404462" cy="206788"/>
          </a:xfrm>
          <a:prstGeom prst="rect">
            <a:avLst/>
          </a:prstGeom>
        </p:spPr>
        <p:txBody>
          <a:bodyPr vert="horz" wrap="square" lIns="0" tIns="90170" rIns="0" bIns="0" rtlCol="0">
            <a:spAutoFit/>
          </a:bodyPr>
          <a:lstStyle/>
          <a:p>
            <a:pPr marL="12700" marR="5080">
              <a:lnSpc>
                <a:spcPct val="74900"/>
              </a:lnSpc>
              <a:spcBef>
                <a:spcPts val="710"/>
              </a:spcBef>
            </a:pPr>
            <a:r>
              <a:rPr lang="en-GB" sz="1000" b="1" dirty="0">
                <a:solidFill>
                  <a:srgbClr val="1D1D1B"/>
                </a:solidFill>
                <a:latin typeface="Arial"/>
                <a:cs typeface="Arial"/>
              </a:rPr>
              <a:t>CUMMINS SUPPLY CHAIN RESILIENCE </a:t>
            </a:r>
            <a:endParaRPr sz="1000" dirty="0">
              <a:latin typeface="Arial"/>
              <a:cs typeface="Arial"/>
            </a:endParaRPr>
          </a:p>
        </p:txBody>
      </p:sp>
      <p:sp>
        <p:nvSpPr>
          <p:cNvPr id="12" name="object 3">
            <a:extLst>
              <a:ext uri="{FF2B5EF4-FFF2-40B4-BE49-F238E27FC236}">
                <a16:creationId xmlns:a16="http://schemas.microsoft.com/office/drawing/2014/main" id="{F09603F4-DC51-A99F-6F01-B0A333633B01}"/>
              </a:ext>
            </a:extLst>
          </p:cNvPr>
          <p:cNvSpPr txBox="1">
            <a:spLocks/>
          </p:cNvSpPr>
          <p:nvPr/>
        </p:nvSpPr>
        <p:spPr>
          <a:xfrm>
            <a:off x="596188" y="462524"/>
            <a:ext cx="583021" cy="843821"/>
          </a:xfrm>
          <a:prstGeom prst="rect">
            <a:avLst/>
          </a:prstGeom>
        </p:spPr>
        <p:txBody>
          <a:bodyPr vert="horz" wrap="square" lIns="0" tIns="12700" rIns="0" bIns="0" rtlCol="0">
            <a:spAutoFit/>
          </a:bodyPr>
          <a:lstStyle>
            <a:lvl1pPr>
              <a:defRPr sz="36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5400" kern="0" spc="-780" dirty="0">
                <a:solidFill>
                  <a:srgbClr val="C00000"/>
                </a:solidFill>
              </a:rPr>
              <a:t>6</a:t>
            </a:r>
            <a:endParaRPr kumimoji="0" lang="en-GB" sz="5400" b="1" i="0" u="none" strike="noStrike" kern="0" cap="none" spc="0" normalizeH="0" baseline="0" noProof="0" dirty="0">
              <a:ln>
                <a:noFill/>
              </a:ln>
              <a:solidFill>
                <a:srgbClr val="C00000"/>
              </a:solidFill>
              <a:effectLst/>
              <a:uLnTx/>
              <a:uFillTx/>
              <a:latin typeface="Arial"/>
              <a:ea typeface="+mj-ea"/>
              <a:cs typeface="Arial"/>
            </a:endParaRPr>
          </a:p>
        </p:txBody>
      </p:sp>
      <p:sp>
        <p:nvSpPr>
          <p:cNvPr id="13" name="object 18">
            <a:extLst>
              <a:ext uri="{FF2B5EF4-FFF2-40B4-BE49-F238E27FC236}">
                <a16:creationId xmlns:a16="http://schemas.microsoft.com/office/drawing/2014/main" id="{E9E96299-6D5D-838C-A10D-80B9E88C122B}"/>
              </a:ext>
            </a:extLst>
          </p:cNvPr>
          <p:cNvSpPr/>
          <p:nvPr/>
        </p:nvSpPr>
        <p:spPr>
          <a:xfrm>
            <a:off x="617129" y="1389702"/>
            <a:ext cx="6288510" cy="98087"/>
          </a:xfrm>
          <a:custGeom>
            <a:avLst/>
            <a:gdLst/>
            <a:ahLst/>
            <a:cxnLst/>
            <a:rect l="l" t="t" r="r" b="b"/>
            <a:pathLst>
              <a:path w="6435090">
                <a:moveTo>
                  <a:pt x="0" y="0"/>
                </a:moveTo>
                <a:lnTo>
                  <a:pt x="6435001"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TextBox 13">
            <a:extLst>
              <a:ext uri="{FF2B5EF4-FFF2-40B4-BE49-F238E27FC236}">
                <a16:creationId xmlns:a16="http://schemas.microsoft.com/office/drawing/2014/main" id="{2C6F70C6-4E0A-4374-5193-1884630A61F0}"/>
              </a:ext>
            </a:extLst>
          </p:cNvPr>
          <p:cNvSpPr txBox="1"/>
          <p:nvPr/>
        </p:nvSpPr>
        <p:spPr>
          <a:xfrm>
            <a:off x="1076339" y="545881"/>
            <a:ext cx="5829300" cy="677108"/>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SUPPLIER RESILIENCE ASSESSMENT </a:t>
            </a:r>
          </a:p>
          <a:p>
            <a:r>
              <a:rPr lang="en-GB" sz="1400" dirty="0">
                <a:latin typeface="Arial" panose="020B0604020202020204" pitchFamily="34" charset="0"/>
                <a:cs typeface="Arial" panose="020B0604020202020204" pitchFamily="34" charset="0"/>
              </a:rPr>
              <a:t>WHAT IS IT</a:t>
            </a:r>
            <a:r>
              <a:rPr lang="en-GB" sz="140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AND HOW TO COMPLETE</a:t>
            </a:r>
          </a:p>
        </p:txBody>
      </p:sp>
      <p:sp>
        <p:nvSpPr>
          <p:cNvPr id="15" name="object 17">
            <a:extLst>
              <a:ext uri="{FF2B5EF4-FFF2-40B4-BE49-F238E27FC236}">
                <a16:creationId xmlns:a16="http://schemas.microsoft.com/office/drawing/2014/main" id="{986C4DEB-A8CF-87B0-EBE8-36E306C6BBCE}"/>
              </a:ext>
            </a:extLst>
          </p:cNvPr>
          <p:cNvSpPr/>
          <p:nvPr/>
        </p:nvSpPr>
        <p:spPr>
          <a:xfrm>
            <a:off x="7569377" y="1389702"/>
            <a:ext cx="4024894" cy="65780"/>
          </a:xfrm>
          <a:custGeom>
            <a:avLst/>
            <a:gdLst/>
            <a:ahLst/>
            <a:cxnLst/>
            <a:rect l="l" t="t" r="r" b="b"/>
            <a:pathLst>
              <a:path w="10827385">
                <a:moveTo>
                  <a:pt x="0" y="0"/>
                </a:moveTo>
                <a:lnTo>
                  <a:pt x="10827004"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 name="Picture 8">
            <a:extLst>
              <a:ext uri="{FF2B5EF4-FFF2-40B4-BE49-F238E27FC236}">
                <a16:creationId xmlns:a16="http://schemas.microsoft.com/office/drawing/2014/main" id="{87ED82E5-D5D5-628D-7B0A-7B95B0DD2F75}"/>
              </a:ext>
            </a:extLst>
          </p:cNvPr>
          <p:cNvPicPr>
            <a:picLocks noChangeAspect="1"/>
          </p:cNvPicPr>
          <p:nvPr/>
        </p:nvPicPr>
        <p:blipFill>
          <a:blip r:embed="rId4"/>
          <a:stretch>
            <a:fillRect/>
          </a:stretch>
        </p:blipFill>
        <p:spPr>
          <a:xfrm>
            <a:off x="7693188" y="1663462"/>
            <a:ext cx="3901083" cy="2072450"/>
          </a:xfrm>
          <a:prstGeom prst="rect">
            <a:avLst/>
          </a:prstGeom>
        </p:spPr>
      </p:pic>
      <p:pic>
        <p:nvPicPr>
          <p:cNvPr id="17" name="Picture 16">
            <a:extLst>
              <a:ext uri="{FF2B5EF4-FFF2-40B4-BE49-F238E27FC236}">
                <a16:creationId xmlns:a16="http://schemas.microsoft.com/office/drawing/2014/main" id="{FFC58CAF-F0E4-EC38-40AC-F9966E7CBACD}"/>
              </a:ext>
            </a:extLst>
          </p:cNvPr>
          <p:cNvPicPr>
            <a:picLocks noChangeAspect="1"/>
          </p:cNvPicPr>
          <p:nvPr/>
        </p:nvPicPr>
        <p:blipFill>
          <a:blip r:embed="rId5"/>
          <a:stretch>
            <a:fillRect/>
          </a:stretch>
        </p:blipFill>
        <p:spPr>
          <a:xfrm>
            <a:off x="7702943" y="3953276"/>
            <a:ext cx="3881572" cy="2072450"/>
          </a:xfrm>
          <a:prstGeom prst="rect">
            <a:avLst/>
          </a:prstGeom>
        </p:spPr>
      </p:pic>
      <p:sp>
        <p:nvSpPr>
          <p:cNvPr id="19" name="TextBox 18">
            <a:extLst>
              <a:ext uri="{FF2B5EF4-FFF2-40B4-BE49-F238E27FC236}">
                <a16:creationId xmlns:a16="http://schemas.microsoft.com/office/drawing/2014/main" id="{95CF7EB8-7CD2-6296-3F00-295A33C9285B}"/>
              </a:ext>
            </a:extLst>
          </p:cNvPr>
          <p:cNvSpPr txBox="1"/>
          <p:nvPr/>
        </p:nvSpPr>
        <p:spPr>
          <a:xfrm>
            <a:off x="596188" y="1507850"/>
            <a:ext cx="6973189" cy="5878532"/>
          </a:xfrm>
          <a:prstGeom prst="rect">
            <a:avLst/>
          </a:prstGeom>
          <a:noFill/>
        </p:spPr>
        <p:txBody>
          <a:bodyPr wrap="square" rtlCol="0">
            <a:spAutoFit/>
          </a:bodyPr>
          <a:lstStyle/>
          <a:p>
            <a:r>
              <a:rPr lang="en-GB" sz="1600" b="1" dirty="0">
                <a:solidFill>
                  <a:srgbClr val="C00000"/>
                </a:solidFill>
                <a:latin typeface="Arial" panose="020B0604020202020204" pitchFamily="34" charset="0"/>
                <a:cs typeface="Arial" panose="020B0604020202020204" pitchFamily="34" charset="0"/>
              </a:rPr>
              <a:t>WHAT IS IT?</a:t>
            </a:r>
          </a:p>
          <a:p>
            <a:pPr marL="285750" indent="-285750">
              <a:buFont typeface="Wingdings" panose="05000000000000000000" pitchFamily="2" charset="2"/>
              <a:buChar char="§"/>
            </a:pPr>
            <a:r>
              <a:rPr lang="en-GB" sz="1400" dirty="0">
                <a:latin typeface="Arial" panose="020B0604020202020204" pitchFamily="34" charset="0"/>
                <a:cs typeface="Arial" panose="020B0604020202020204" pitchFamily="34" charset="0"/>
              </a:rPr>
              <a:t>The assessment consists of 10 questions focussing on your current Business Continuity, Crisis Management, Risk Mitigation and Emergency Management capabilities. </a:t>
            </a:r>
          </a:p>
          <a:p>
            <a:pPr marL="285750" indent="-285750">
              <a:buFont typeface="Wingdings" panose="05000000000000000000" pitchFamily="2" charset="2"/>
              <a:buChar char="§"/>
            </a:pPr>
            <a:r>
              <a:rPr lang="en-GB" sz="1400" dirty="0">
                <a:latin typeface="Arial" panose="020B0604020202020204" pitchFamily="34" charset="0"/>
                <a:cs typeface="Arial" panose="020B0604020202020204" pitchFamily="34" charset="0"/>
              </a:rPr>
              <a:t>The assessment uses a 4-point scoring criteria. Attached to the assessment is a Guidance document detailing the requirements for each score. </a:t>
            </a:r>
          </a:p>
          <a:p>
            <a:pPr marL="285750" indent="-285750">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r>
              <a:rPr lang="en-GB" sz="1600" b="1" dirty="0">
                <a:solidFill>
                  <a:srgbClr val="C00000"/>
                </a:solidFill>
                <a:latin typeface="Arial" panose="020B0604020202020204" pitchFamily="34" charset="0"/>
                <a:cs typeface="Arial" panose="020B0604020202020204" pitchFamily="34" charset="0"/>
              </a:rPr>
              <a:t>HOW WILL YOU RECEIVE IT?</a:t>
            </a:r>
          </a:p>
          <a:p>
            <a:pPr marL="285750" indent="-285750">
              <a:buFont typeface="Wingdings" panose="05000000000000000000" pitchFamily="2" charset="2"/>
              <a:buChar char="§"/>
            </a:pPr>
            <a:r>
              <a:rPr lang="en-GB" sz="1400" dirty="0">
                <a:latin typeface="Arial" panose="020B0604020202020204" pitchFamily="34" charset="0"/>
                <a:cs typeface="Arial" panose="020B0604020202020204" pitchFamily="34" charset="0"/>
              </a:rPr>
              <a:t>The assessment is sent to your company contact’s email address that we have on file from the system Risk Methods and will appear as </a:t>
            </a:r>
            <a:r>
              <a:rPr lang="en-GB" sz="1400" dirty="0">
                <a:solidFill>
                  <a:srgbClr val="0563C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t>
            </a:r>
            <a:r>
              <a:rPr lang="en-GB" sz="14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SCRMnoreply@sphera.com</a:t>
            </a:r>
            <a:r>
              <a:rPr lang="en-GB" sz="1400" dirty="0">
                <a:latin typeface="Arial" panose="020B0604020202020204" pitchFamily="34" charset="0"/>
                <a:cs typeface="Arial" panose="020B0604020202020204" pitchFamily="34" charset="0"/>
              </a:rPr>
              <a:t>‘ in your inbox (or a junk folder). </a:t>
            </a:r>
            <a:r>
              <a:rPr lang="en-GB" sz="1400" i="1" dirty="0">
                <a:solidFill>
                  <a:srgbClr val="C00000"/>
                </a:solidFill>
                <a:latin typeface="Arial" panose="020B0604020202020204" pitchFamily="34" charset="0"/>
                <a:cs typeface="Arial" panose="020B0604020202020204" pitchFamily="34" charset="0"/>
              </a:rPr>
              <a:t>Please ensure Cummins have the correct contact for your company, any changes to this contact need to be communicated to Cummins to ensure you receive the request. </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r>
              <a:rPr lang="en-GB" sz="1600" b="1" dirty="0">
                <a:solidFill>
                  <a:srgbClr val="C00000"/>
                </a:solidFill>
                <a:latin typeface="Arial" panose="020B0604020202020204" pitchFamily="34" charset="0"/>
                <a:cs typeface="Arial" panose="020B0604020202020204" pitchFamily="34" charset="0"/>
              </a:rPr>
              <a:t>HOW TO COMPLETE IT</a:t>
            </a:r>
          </a:p>
          <a:p>
            <a:pPr marL="285750" indent="-285750">
              <a:buFont typeface="Wingdings" panose="05000000000000000000" pitchFamily="2" charset="2"/>
              <a:buChar char="§"/>
            </a:pPr>
            <a:r>
              <a:rPr lang="en-GB" sz="1400" dirty="0">
                <a:latin typeface="Arial" panose="020B0604020202020204" pitchFamily="34" charset="0"/>
                <a:cs typeface="Arial" panose="020B0604020202020204" pitchFamily="34" charset="0"/>
              </a:rPr>
              <a:t>We recommend reading through the assessment and identifying who in the company has the knowledge needed to answer the questions. </a:t>
            </a:r>
          </a:p>
          <a:p>
            <a:pPr marL="285750" indent="-285750">
              <a:buFont typeface="Wingdings" panose="05000000000000000000" pitchFamily="2" charset="2"/>
              <a:buChar char="§"/>
            </a:pPr>
            <a:r>
              <a:rPr lang="en-GB" sz="1400" dirty="0">
                <a:latin typeface="Arial" panose="020B0604020202020204" pitchFamily="34" charset="0"/>
                <a:cs typeface="Arial" panose="020B0604020202020204" pitchFamily="34" charset="0"/>
              </a:rPr>
              <a:t>Use the attached Guidance document to accurately and honestly score the business against each question. </a:t>
            </a:r>
          </a:p>
          <a:p>
            <a:pPr marL="285750" indent="-285750">
              <a:buFont typeface="Wingdings" panose="05000000000000000000" pitchFamily="2" charset="2"/>
              <a:buChar char="§"/>
            </a:pPr>
            <a:r>
              <a:rPr lang="en-GB" sz="1400" dirty="0">
                <a:latin typeface="Arial" panose="020B0604020202020204" pitchFamily="34" charset="0"/>
                <a:cs typeface="Arial" panose="020B0604020202020204" pitchFamily="34" charset="0"/>
              </a:rPr>
              <a:t>Submit your completed assessment within the given timeline.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dirty="0">
              <a:solidFill>
                <a:srgbClr val="C00000"/>
              </a:solidFill>
            </a:endParaRPr>
          </a:p>
          <a:p>
            <a:endParaRPr lang="en-GB" dirty="0"/>
          </a:p>
          <a:p>
            <a:endParaRPr lang="en-GB" dirty="0">
              <a:solidFill>
                <a:srgbClr val="C00000"/>
              </a:solidFill>
            </a:endParaRPr>
          </a:p>
          <a:p>
            <a:endParaRPr lang="en-GB" dirty="0">
              <a:solidFill>
                <a:srgbClr val="C00000"/>
              </a:solidFill>
            </a:endParaRPr>
          </a:p>
        </p:txBody>
      </p:sp>
    </p:spTree>
    <p:custDataLst>
      <p:tags r:id="rId1"/>
    </p:custDataLst>
    <p:extLst>
      <p:ext uri="{BB962C8B-B14F-4D97-AF65-F5344CB8AC3E}">
        <p14:creationId xmlns:p14="http://schemas.microsoft.com/office/powerpoint/2010/main" val="134967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3">
            <a:extLst>
              <a:ext uri="{FF2B5EF4-FFF2-40B4-BE49-F238E27FC236}">
                <a16:creationId xmlns:a16="http://schemas.microsoft.com/office/drawing/2014/main" id="{4B504407-6575-771F-DE33-B14C2DDC1851}"/>
              </a:ext>
            </a:extLst>
          </p:cNvPr>
          <p:cNvSpPr/>
          <p:nvPr/>
        </p:nvSpPr>
        <p:spPr>
          <a:xfrm flipV="1">
            <a:off x="617129" y="5732525"/>
            <a:ext cx="10957742" cy="553317"/>
          </a:xfrm>
          <a:custGeom>
            <a:avLst/>
            <a:gdLst/>
            <a:ahLst/>
            <a:cxnLst/>
            <a:rect l="l" t="t" r="r" b="b"/>
            <a:pathLst>
              <a:path w="17532350">
                <a:moveTo>
                  <a:pt x="0" y="0"/>
                </a:moveTo>
                <a:lnTo>
                  <a:pt x="17531994" y="0"/>
                </a:lnTo>
              </a:path>
            </a:pathLst>
          </a:custGeom>
          <a:ln w="19050">
            <a:solidFill>
              <a:srgbClr val="000000"/>
            </a:solidFill>
          </a:ln>
        </p:spPr>
        <p:txBody>
          <a:bodyPr wrap="square" lIns="0" tIns="0" rIns="0" bIns="0" rtlCol="0"/>
          <a:lstStyle/>
          <a:p>
            <a:endParaRPr/>
          </a:p>
        </p:txBody>
      </p:sp>
      <p:sp>
        <p:nvSpPr>
          <p:cNvPr id="5" name="object 2">
            <a:extLst>
              <a:ext uri="{FF2B5EF4-FFF2-40B4-BE49-F238E27FC236}">
                <a16:creationId xmlns:a16="http://schemas.microsoft.com/office/drawing/2014/main" id="{68B01D2C-C365-6630-7D8D-6F27732A56D0}"/>
              </a:ext>
            </a:extLst>
          </p:cNvPr>
          <p:cNvSpPr txBox="1"/>
          <p:nvPr/>
        </p:nvSpPr>
        <p:spPr>
          <a:xfrm>
            <a:off x="617129" y="6355076"/>
            <a:ext cx="4404462" cy="206788"/>
          </a:xfrm>
          <a:prstGeom prst="rect">
            <a:avLst/>
          </a:prstGeom>
        </p:spPr>
        <p:txBody>
          <a:bodyPr vert="horz" wrap="square" lIns="0" tIns="90170" rIns="0" bIns="0" rtlCol="0">
            <a:spAutoFit/>
          </a:bodyPr>
          <a:lstStyle/>
          <a:p>
            <a:pPr marL="12700" marR="5080">
              <a:lnSpc>
                <a:spcPct val="74900"/>
              </a:lnSpc>
              <a:spcBef>
                <a:spcPts val="710"/>
              </a:spcBef>
            </a:pPr>
            <a:r>
              <a:rPr lang="en-GB" sz="1000" b="1" dirty="0">
                <a:solidFill>
                  <a:srgbClr val="1D1D1B"/>
                </a:solidFill>
                <a:latin typeface="Arial"/>
                <a:cs typeface="Arial"/>
              </a:rPr>
              <a:t>CUMMINS SUPPLY CHAIN RESILIENCE </a:t>
            </a:r>
            <a:endParaRPr sz="1000" dirty="0">
              <a:latin typeface="Arial"/>
              <a:cs typeface="Arial"/>
            </a:endParaRPr>
          </a:p>
        </p:txBody>
      </p:sp>
      <p:sp>
        <p:nvSpPr>
          <p:cNvPr id="6" name="object 3">
            <a:extLst>
              <a:ext uri="{FF2B5EF4-FFF2-40B4-BE49-F238E27FC236}">
                <a16:creationId xmlns:a16="http://schemas.microsoft.com/office/drawing/2014/main" id="{B61D719B-0AB7-CDB0-535D-BB446E2315E5}"/>
              </a:ext>
            </a:extLst>
          </p:cNvPr>
          <p:cNvSpPr txBox="1">
            <a:spLocks/>
          </p:cNvSpPr>
          <p:nvPr/>
        </p:nvSpPr>
        <p:spPr>
          <a:xfrm>
            <a:off x="719999" y="572158"/>
            <a:ext cx="583021" cy="843821"/>
          </a:xfrm>
          <a:prstGeom prst="rect">
            <a:avLst/>
          </a:prstGeom>
        </p:spPr>
        <p:txBody>
          <a:bodyPr vert="horz" wrap="square" lIns="0" tIns="12700" rIns="0" bIns="0" rtlCol="0">
            <a:spAutoFit/>
          </a:bodyPr>
          <a:lstStyle>
            <a:lvl1pPr>
              <a:defRPr sz="36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5400" kern="0" spc="-780" dirty="0">
                <a:solidFill>
                  <a:srgbClr val="C00000"/>
                </a:solidFill>
              </a:rPr>
              <a:t>7</a:t>
            </a:r>
            <a:endParaRPr kumimoji="0" lang="en-GB" sz="5400" b="1" i="0" u="none" strike="noStrike" kern="0" cap="none" spc="0" normalizeH="0" baseline="0" noProof="0" dirty="0">
              <a:ln>
                <a:noFill/>
              </a:ln>
              <a:solidFill>
                <a:srgbClr val="C00000"/>
              </a:solidFill>
              <a:effectLst/>
              <a:uLnTx/>
              <a:uFillTx/>
              <a:latin typeface="Arial"/>
              <a:ea typeface="+mj-ea"/>
              <a:cs typeface="Arial"/>
            </a:endParaRPr>
          </a:p>
        </p:txBody>
      </p:sp>
      <p:sp>
        <p:nvSpPr>
          <p:cNvPr id="7" name="object 18">
            <a:extLst>
              <a:ext uri="{FF2B5EF4-FFF2-40B4-BE49-F238E27FC236}">
                <a16:creationId xmlns:a16="http://schemas.microsoft.com/office/drawing/2014/main" id="{9DA50963-25BB-B1B3-B7C4-B7DF2B7E9161}"/>
              </a:ext>
            </a:extLst>
          </p:cNvPr>
          <p:cNvSpPr/>
          <p:nvPr/>
        </p:nvSpPr>
        <p:spPr>
          <a:xfrm flipV="1">
            <a:off x="617129" y="1499334"/>
            <a:ext cx="5478871" cy="45719"/>
          </a:xfrm>
          <a:custGeom>
            <a:avLst/>
            <a:gdLst/>
            <a:ahLst/>
            <a:cxnLst/>
            <a:rect l="l" t="t" r="r" b="b"/>
            <a:pathLst>
              <a:path w="6435090">
                <a:moveTo>
                  <a:pt x="0" y="0"/>
                </a:moveTo>
                <a:lnTo>
                  <a:pt x="6435001"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TextBox 7">
            <a:extLst>
              <a:ext uri="{FF2B5EF4-FFF2-40B4-BE49-F238E27FC236}">
                <a16:creationId xmlns:a16="http://schemas.microsoft.com/office/drawing/2014/main" id="{061DF290-D6D3-B6D4-D690-873D528AA330}"/>
              </a:ext>
            </a:extLst>
          </p:cNvPr>
          <p:cNvSpPr txBox="1"/>
          <p:nvPr/>
        </p:nvSpPr>
        <p:spPr>
          <a:xfrm>
            <a:off x="1200150" y="655515"/>
            <a:ext cx="4697730" cy="677108"/>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PREVIOUS SUCCESSES</a:t>
            </a:r>
          </a:p>
          <a:p>
            <a:r>
              <a:rPr lang="en-GB" sz="1400" dirty="0">
                <a:latin typeface="Arial" panose="020B0604020202020204" pitchFamily="34" charset="0"/>
                <a:cs typeface="Arial" panose="020B0604020202020204" pitchFamily="34" charset="0"/>
              </a:rPr>
              <a:t>EXPERIENCES AND FEEDBACK </a:t>
            </a:r>
          </a:p>
        </p:txBody>
      </p:sp>
      <p:sp>
        <p:nvSpPr>
          <p:cNvPr id="9" name="object 17">
            <a:extLst>
              <a:ext uri="{FF2B5EF4-FFF2-40B4-BE49-F238E27FC236}">
                <a16:creationId xmlns:a16="http://schemas.microsoft.com/office/drawing/2014/main" id="{777CDA23-71E8-7ECF-B7DD-4B2BFC895F5E}"/>
              </a:ext>
            </a:extLst>
          </p:cNvPr>
          <p:cNvSpPr/>
          <p:nvPr/>
        </p:nvSpPr>
        <p:spPr>
          <a:xfrm>
            <a:off x="6732270" y="1531774"/>
            <a:ext cx="4842601" cy="126372"/>
          </a:xfrm>
          <a:custGeom>
            <a:avLst/>
            <a:gdLst/>
            <a:ahLst/>
            <a:cxnLst/>
            <a:rect l="l" t="t" r="r" b="b"/>
            <a:pathLst>
              <a:path w="10827385">
                <a:moveTo>
                  <a:pt x="0" y="0"/>
                </a:moveTo>
                <a:lnTo>
                  <a:pt x="10827004"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3" name="Chart 2">
            <a:extLst>
              <a:ext uri="{FF2B5EF4-FFF2-40B4-BE49-F238E27FC236}">
                <a16:creationId xmlns:a16="http://schemas.microsoft.com/office/drawing/2014/main" id="{F7FA7E35-80B7-ED5B-DD7C-EC2629D28309}"/>
              </a:ext>
            </a:extLst>
          </p:cNvPr>
          <p:cNvGraphicFramePr>
            <a:graphicFrameLocks/>
          </p:cNvGraphicFramePr>
          <p:nvPr>
            <p:extLst>
              <p:ext uri="{D42A27DB-BD31-4B8C-83A1-F6EECF244321}">
                <p14:modId xmlns:p14="http://schemas.microsoft.com/office/powerpoint/2010/main" val="2023089703"/>
              </p:ext>
            </p:extLst>
          </p:nvPr>
        </p:nvGraphicFramePr>
        <p:xfrm>
          <a:off x="5374476" y="1865546"/>
          <a:ext cx="6361033" cy="355313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1113748-E6A2-77F0-D463-C35387291947}"/>
              </a:ext>
            </a:extLst>
          </p:cNvPr>
          <p:cNvSpPr txBox="1"/>
          <p:nvPr/>
        </p:nvSpPr>
        <p:spPr>
          <a:xfrm>
            <a:off x="617129" y="1718416"/>
            <a:ext cx="5280751" cy="1107996"/>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“I wish I had this training earlier in my career it would have helped me in lots of situations.” </a:t>
            </a:r>
            <a:r>
              <a:rPr lang="en-US" sz="1600" dirty="0">
                <a:latin typeface="Arial" panose="020B0604020202020204" pitchFamily="34" charset="0"/>
                <a:cs typeface="Arial" panose="020B0604020202020204" pitchFamily="34" charset="0"/>
              </a:rPr>
              <a:t>– Cummins Supplier</a:t>
            </a:r>
          </a:p>
          <a:p>
            <a:endParaRPr lang="en-GB" sz="1600" dirty="0"/>
          </a:p>
        </p:txBody>
      </p:sp>
      <p:sp>
        <p:nvSpPr>
          <p:cNvPr id="12" name="TextBox 11">
            <a:extLst>
              <a:ext uri="{FF2B5EF4-FFF2-40B4-BE49-F238E27FC236}">
                <a16:creationId xmlns:a16="http://schemas.microsoft.com/office/drawing/2014/main" id="{15FC01AF-E32C-ACBF-8491-9A8C2BADE41A}"/>
              </a:ext>
            </a:extLst>
          </p:cNvPr>
          <p:cNvSpPr txBox="1"/>
          <p:nvPr/>
        </p:nvSpPr>
        <p:spPr>
          <a:xfrm>
            <a:off x="617129" y="2680295"/>
            <a:ext cx="5152268" cy="830997"/>
          </a:xfrm>
          <a:prstGeom prst="rect">
            <a:avLst/>
          </a:prstGeom>
          <a:noFill/>
        </p:spPr>
        <p:txBody>
          <a:bodyPr wrap="square">
            <a:spAutoFit/>
          </a:bodyPr>
          <a:lstStyle/>
          <a:p>
            <a:r>
              <a:rPr lang="en-US" sz="1600" b="0" i="1" u="none" strike="noStrike" dirty="0">
                <a:solidFill>
                  <a:srgbClr val="C00000"/>
                </a:solidFill>
                <a:effectLst/>
                <a:latin typeface="Arial" panose="020B0604020202020204" pitchFamily="34" charset="0"/>
                <a:cs typeface="Arial" panose="020B0604020202020204" pitchFamily="34" charset="0"/>
              </a:rPr>
              <a:t>“I thought the presentation and scenario used during the exercise was very good. I can’t think of any improvements” </a:t>
            </a:r>
            <a:r>
              <a:rPr lang="en-US" sz="1600" b="0" i="0" u="none" strike="noStrike" dirty="0">
                <a:solidFill>
                  <a:srgbClr val="C00000"/>
                </a:solidFill>
                <a:effectLst/>
                <a:latin typeface="Arial" panose="020B0604020202020204" pitchFamily="34" charset="0"/>
                <a:cs typeface="Arial" panose="020B0604020202020204" pitchFamily="34" charset="0"/>
              </a:rPr>
              <a:t>– Cummins Supplier</a:t>
            </a:r>
            <a:endParaRPr lang="en-GB" sz="1600" dirty="0">
              <a:solidFill>
                <a:srgbClr val="C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B1E7D1B-715A-3F9F-E954-1F53BAA53E33}"/>
              </a:ext>
            </a:extLst>
          </p:cNvPr>
          <p:cNvSpPr txBox="1"/>
          <p:nvPr/>
        </p:nvSpPr>
        <p:spPr>
          <a:xfrm>
            <a:off x="617129" y="3752440"/>
            <a:ext cx="4301592" cy="1323439"/>
          </a:xfrm>
          <a:prstGeom prst="rect">
            <a:avLst/>
          </a:prstGeom>
          <a:noFill/>
        </p:spPr>
        <p:txBody>
          <a:bodyPr wrap="square" rtlCol="0">
            <a:spAutoFit/>
          </a:bodyPr>
          <a:lstStyle/>
          <a:p>
            <a:r>
              <a:rPr lang="en-GB" sz="1600" i="1" dirty="0">
                <a:latin typeface="Arial" panose="020B0604020202020204" pitchFamily="34" charset="0"/>
                <a:cs typeface="Arial" panose="020B0604020202020204" pitchFamily="34" charset="0"/>
              </a:rPr>
              <a:t>“We’ve been able to make </a:t>
            </a:r>
            <a:r>
              <a:rPr lang="en-US" sz="1600" i="1" dirty="0">
                <a:latin typeface="Arial" panose="020B0604020202020204" pitchFamily="34" charset="0"/>
                <a:cs typeface="Arial" panose="020B0604020202020204" pitchFamily="34" charset="0"/>
              </a:rPr>
              <a:t>good progress with our approach with </a:t>
            </a:r>
            <a:r>
              <a:rPr lang="en-US" sz="1600" i="1">
                <a:latin typeface="Arial" panose="020B0604020202020204" pitchFamily="34" charset="0"/>
                <a:cs typeface="Arial" panose="020B0604020202020204" pitchFamily="34" charset="0"/>
              </a:rPr>
              <a:t>Horizonscan’s</a:t>
            </a:r>
            <a:r>
              <a:rPr lang="en-US" sz="1600" i="1" dirty="0">
                <a:latin typeface="Arial" panose="020B0604020202020204" pitchFamily="34" charset="0"/>
                <a:cs typeface="Arial" panose="020B0604020202020204" pitchFamily="34" charset="0"/>
              </a:rPr>
              <a:t> support. The engagement was very educational and informative” </a:t>
            </a:r>
            <a:r>
              <a:rPr lang="en-US" sz="1600" dirty="0">
                <a:latin typeface="Arial" panose="020B0604020202020204" pitchFamily="34" charset="0"/>
                <a:cs typeface="Arial" panose="020B0604020202020204" pitchFamily="34" charset="0"/>
              </a:rPr>
              <a:t>– Cummins Supplier</a:t>
            </a:r>
            <a:endParaRPr lang="en-GB"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D5CD127-47D4-B3DD-6B2C-5613AE62792B}"/>
              </a:ext>
            </a:extLst>
          </p:cNvPr>
          <p:cNvSpPr txBox="1"/>
          <p:nvPr/>
        </p:nvSpPr>
        <p:spPr>
          <a:xfrm>
            <a:off x="617129" y="5260857"/>
            <a:ext cx="4404461" cy="646331"/>
          </a:xfrm>
          <a:prstGeom prst="rect">
            <a:avLst/>
          </a:prstGeom>
          <a:noFill/>
        </p:spPr>
        <p:txBody>
          <a:bodyPr wrap="square" rtlCol="0">
            <a:spAutoFit/>
          </a:bodyPr>
          <a:lstStyle/>
          <a:p>
            <a:r>
              <a:rPr lang="en-US" i="1" dirty="0">
                <a:solidFill>
                  <a:srgbClr val="C00000"/>
                </a:solidFill>
                <a:latin typeface="Arial" panose="020B0604020202020204" pitchFamily="34" charset="0"/>
                <a:cs typeface="Arial" panose="020B0604020202020204" pitchFamily="34" charset="0"/>
              </a:rPr>
              <a:t>“</a:t>
            </a:r>
            <a:r>
              <a:rPr lang="en-US" sz="1600" i="1" dirty="0">
                <a:solidFill>
                  <a:srgbClr val="C00000"/>
                </a:solidFill>
                <a:latin typeface="Arial" panose="020B0604020202020204" pitchFamily="34" charset="0"/>
                <a:cs typeface="Arial" panose="020B0604020202020204" pitchFamily="34" charset="0"/>
              </a:rPr>
              <a:t>Multiplied crisis theory and the board use was awesome!” </a:t>
            </a: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Cummins Supplier</a:t>
            </a:r>
            <a:endParaRPr lang="en-GB"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0236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41A7EC36-5C43-1E4B-2E29-B43B86FA46F2}"/>
              </a:ext>
            </a:extLst>
          </p:cNvPr>
          <p:cNvSpPr txBox="1">
            <a:spLocks/>
          </p:cNvSpPr>
          <p:nvPr/>
        </p:nvSpPr>
        <p:spPr>
          <a:xfrm>
            <a:off x="719999" y="488172"/>
            <a:ext cx="583021" cy="843821"/>
          </a:xfrm>
          <a:prstGeom prst="rect">
            <a:avLst/>
          </a:prstGeom>
        </p:spPr>
        <p:txBody>
          <a:bodyPr vert="horz" wrap="square" lIns="0" tIns="12700" rIns="0" bIns="0" rtlCol="0">
            <a:spAutoFit/>
          </a:bodyPr>
          <a:lstStyle>
            <a:lvl1pPr>
              <a:defRPr sz="36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5400" b="1" i="0" u="none" strike="noStrike" kern="0" cap="none" spc="-780" normalizeH="0" baseline="0" noProof="0" dirty="0">
                <a:ln>
                  <a:noFill/>
                </a:ln>
                <a:solidFill>
                  <a:srgbClr val="C00000"/>
                </a:solidFill>
                <a:effectLst/>
                <a:uLnTx/>
                <a:uFillTx/>
                <a:latin typeface="Arial"/>
                <a:ea typeface="+mj-ea"/>
                <a:cs typeface="Arial"/>
              </a:rPr>
              <a:t>8</a:t>
            </a:r>
            <a:endParaRPr kumimoji="0" lang="en-GB" sz="5400" b="1" i="0" u="none" strike="noStrike" kern="0" cap="none" spc="0" normalizeH="0" baseline="0" noProof="0" dirty="0">
              <a:ln>
                <a:noFill/>
              </a:ln>
              <a:solidFill>
                <a:srgbClr val="C00000"/>
              </a:solidFill>
              <a:effectLst/>
              <a:uLnTx/>
              <a:uFillTx/>
              <a:latin typeface="Arial"/>
              <a:ea typeface="+mj-ea"/>
              <a:cs typeface="Arial"/>
            </a:endParaRPr>
          </a:p>
        </p:txBody>
      </p:sp>
      <p:sp>
        <p:nvSpPr>
          <p:cNvPr id="5" name="object 18">
            <a:extLst>
              <a:ext uri="{FF2B5EF4-FFF2-40B4-BE49-F238E27FC236}">
                <a16:creationId xmlns:a16="http://schemas.microsoft.com/office/drawing/2014/main" id="{4AE8D247-0D61-9FB4-8F33-2D4F56AD7F9D}"/>
              </a:ext>
            </a:extLst>
          </p:cNvPr>
          <p:cNvSpPr/>
          <p:nvPr/>
        </p:nvSpPr>
        <p:spPr>
          <a:xfrm>
            <a:off x="617127" y="1426521"/>
            <a:ext cx="10957741" cy="45719"/>
          </a:xfrm>
          <a:custGeom>
            <a:avLst/>
            <a:gdLst/>
            <a:ahLst/>
            <a:cxnLst/>
            <a:rect l="l" t="t" r="r" b="b"/>
            <a:pathLst>
              <a:path w="6435090">
                <a:moveTo>
                  <a:pt x="0" y="0"/>
                </a:moveTo>
                <a:lnTo>
                  <a:pt x="6435001"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id="{E48E3B4E-E8D8-6C94-9AD1-0E62C101A4E8}"/>
              </a:ext>
            </a:extLst>
          </p:cNvPr>
          <p:cNvSpPr txBox="1"/>
          <p:nvPr/>
        </p:nvSpPr>
        <p:spPr>
          <a:xfrm>
            <a:off x="1200150" y="571529"/>
            <a:ext cx="4697730" cy="677108"/>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QUESTIONS</a:t>
            </a:r>
          </a:p>
          <a:p>
            <a:r>
              <a:rPr lang="en-GB" sz="1400">
                <a:latin typeface="Arial" panose="020B0604020202020204" pitchFamily="34" charset="0"/>
                <a:cs typeface="Arial" panose="020B0604020202020204" pitchFamily="34" charset="0"/>
              </a:rPr>
              <a:t>OPPORTUNITY</a:t>
            </a:r>
            <a:r>
              <a:rPr lang="en-GB" sz="1400" dirty="0">
                <a:latin typeface="Arial" panose="020B0604020202020204" pitchFamily="34" charset="0"/>
                <a:cs typeface="Arial" panose="020B0604020202020204" pitchFamily="34" charset="0"/>
              </a:rPr>
              <a:t> TO ASK US QUESTIONS</a:t>
            </a:r>
          </a:p>
        </p:txBody>
      </p:sp>
      <p:sp>
        <p:nvSpPr>
          <p:cNvPr id="8" name="object 13">
            <a:extLst>
              <a:ext uri="{FF2B5EF4-FFF2-40B4-BE49-F238E27FC236}">
                <a16:creationId xmlns:a16="http://schemas.microsoft.com/office/drawing/2014/main" id="{39D3E781-E5C7-B02D-3F4A-56FAB267B086}"/>
              </a:ext>
            </a:extLst>
          </p:cNvPr>
          <p:cNvSpPr/>
          <p:nvPr/>
        </p:nvSpPr>
        <p:spPr>
          <a:xfrm flipV="1">
            <a:off x="617129" y="5816511"/>
            <a:ext cx="10957742" cy="553317"/>
          </a:xfrm>
          <a:custGeom>
            <a:avLst/>
            <a:gdLst/>
            <a:ahLst/>
            <a:cxnLst/>
            <a:rect l="l" t="t" r="r" b="b"/>
            <a:pathLst>
              <a:path w="17532350">
                <a:moveTo>
                  <a:pt x="0" y="0"/>
                </a:moveTo>
                <a:lnTo>
                  <a:pt x="17531994" y="0"/>
                </a:lnTo>
              </a:path>
            </a:pathLst>
          </a:custGeom>
          <a:ln w="19050">
            <a:solidFill>
              <a:srgbClr val="000000"/>
            </a:solidFill>
          </a:ln>
        </p:spPr>
        <p:txBody>
          <a:bodyPr wrap="square" lIns="0" tIns="0" rIns="0" bIns="0" rtlCol="0"/>
          <a:lstStyle/>
          <a:p>
            <a:endParaRPr/>
          </a:p>
        </p:txBody>
      </p:sp>
      <p:sp>
        <p:nvSpPr>
          <p:cNvPr id="9" name="object 2">
            <a:extLst>
              <a:ext uri="{FF2B5EF4-FFF2-40B4-BE49-F238E27FC236}">
                <a16:creationId xmlns:a16="http://schemas.microsoft.com/office/drawing/2014/main" id="{51D9B1AA-00E6-1E74-1190-CC4F396A74D2}"/>
              </a:ext>
            </a:extLst>
          </p:cNvPr>
          <p:cNvSpPr txBox="1"/>
          <p:nvPr/>
        </p:nvSpPr>
        <p:spPr>
          <a:xfrm>
            <a:off x="617127" y="6390376"/>
            <a:ext cx="4404462" cy="206788"/>
          </a:xfrm>
          <a:prstGeom prst="rect">
            <a:avLst/>
          </a:prstGeom>
        </p:spPr>
        <p:txBody>
          <a:bodyPr vert="horz" wrap="square" lIns="0" tIns="90170" rIns="0" bIns="0" rtlCol="0">
            <a:spAutoFit/>
          </a:bodyPr>
          <a:lstStyle/>
          <a:p>
            <a:pPr marL="12700" marR="5080">
              <a:lnSpc>
                <a:spcPct val="74900"/>
              </a:lnSpc>
              <a:spcBef>
                <a:spcPts val="710"/>
              </a:spcBef>
            </a:pPr>
            <a:r>
              <a:rPr lang="en-GB" sz="1000" b="1" dirty="0">
                <a:solidFill>
                  <a:srgbClr val="1D1D1B"/>
                </a:solidFill>
                <a:latin typeface="Arial"/>
                <a:cs typeface="Arial"/>
              </a:rPr>
              <a:t>CUMMINS SUPPLY CHAIN RESILIENCE </a:t>
            </a:r>
            <a:endParaRPr sz="1000" dirty="0">
              <a:latin typeface="Arial"/>
              <a:cs typeface="Arial"/>
            </a:endParaRPr>
          </a:p>
        </p:txBody>
      </p:sp>
      <p:sp>
        <p:nvSpPr>
          <p:cNvPr id="3" name="TextBox 2">
            <a:extLst>
              <a:ext uri="{FF2B5EF4-FFF2-40B4-BE49-F238E27FC236}">
                <a16:creationId xmlns:a16="http://schemas.microsoft.com/office/drawing/2014/main" id="{6A8C7BB4-7267-FCBC-ED64-E5B511123D40}"/>
              </a:ext>
            </a:extLst>
          </p:cNvPr>
          <p:cNvSpPr txBox="1"/>
          <p:nvPr/>
        </p:nvSpPr>
        <p:spPr>
          <a:xfrm>
            <a:off x="617127" y="1509877"/>
            <a:ext cx="10776913" cy="4739759"/>
          </a:xfrm>
          <a:prstGeom prst="rect">
            <a:avLst/>
          </a:prstGeom>
          <a:noFill/>
        </p:spPr>
        <p:txBody>
          <a:bodyPr wrap="square" rtlCol="0">
            <a:spAutoFit/>
          </a:bodyPr>
          <a:lstStyle/>
          <a:p>
            <a:r>
              <a:rPr lang="en-GB" sz="1600" b="1" dirty="0">
                <a:solidFill>
                  <a:srgbClr val="C00000"/>
                </a:solidFill>
                <a:latin typeface="Arial" panose="020B0604020202020204" pitchFamily="34" charset="0"/>
                <a:cs typeface="Arial" panose="020B0604020202020204" pitchFamily="34" charset="0"/>
              </a:rPr>
              <a:t>FREQUENTLY ASKED QUESTIONS:</a:t>
            </a:r>
          </a:p>
          <a:p>
            <a:endParaRPr lang="en-GB" sz="1300" b="1" dirty="0">
              <a:solidFill>
                <a:srgbClr val="DA291C"/>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300" dirty="0">
                <a:latin typeface="Arial" panose="020B0604020202020204" pitchFamily="34" charset="0"/>
                <a:cs typeface="Arial" panose="020B0604020202020204" pitchFamily="34" charset="0"/>
              </a:rPr>
              <a:t>Is completing the assessment a requirement?</a:t>
            </a:r>
          </a:p>
          <a:p>
            <a:r>
              <a:rPr lang="en-GB" sz="1300" b="1" dirty="0">
                <a:latin typeface="Arial" panose="020B0604020202020204" pitchFamily="34" charset="0"/>
                <a:cs typeface="Arial" panose="020B0604020202020204" pitchFamily="34" charset="0"/>
              </a:rPr>
              <a:t>Yes. </a:t>
            </a:r>
            <a:r>
              <a:rPr lang="en-GB" sz="1300" dirty="0">
                <a:latin typeface="Arial" panose="020B0604020202020204" pitchFamily="34" charset="0"/>
                <a:cs typeface="Arial" panose="020B0604020202020204" pitchFamily="34" charset="0"/>
              </a:rPr>
              <a:t>It is an expectation from Cummins that when requested, suppliers complete the assessment and engage with the programme. </a:t>
            </a:r>
          </a:p>
          <a:p>
            <a:endParaRPr lang="en-GB" sz="13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300" dirty="0">
                <a:latin typeface="Arial" panose="020B0604020202020204" pitchFamily="34" charset="0"/>
                <a:cs typeface="Arial" panose="020B0604020202020204" pitchFamily="34" charset="0"/>
              </a:rPr>
              <a:t>Is this an audit?</a:t>
            </a:r>
          </a:p>
          <a:p>
            <a:r>
              <a:rPr lang="en-GB" sz="1300" b="1" dirty="0">
                <a:latin typeface="Arial" panose="020B0604020202020204" pitchFamily="34" charset="0"/>
                <a:cs typeface="Arial" panose="020B0604020202020204" pitchFamily="34" charset="0"/>
              </a:rPr>
              <a:t>No. </a:t>
            </a:r>
            <a:r>
              <a:rPr lang="en-GB" sz="1300" dirty="0">
                <a:latin typeface="Arial" panose="020B0604020202020204" pitchFamily="34" charset="0"/>
                <a:cs typeface="Arial" panose="020B0604020202020204" pitchFamily="34" charset="0"/>
              </a:rPr>
              <a:t>The Supplier Resilience Assessment and any further support given are not pass or fail events, we simply ask that you engage with us and answer the assessment questions as honestly as possible. </a:t>
            </a:r>
          </a:p>
          <a:p>
            <a:endParaRPr lang="en-GB" sz="1300" dirty="0">
              <a:solidFill>
                <a:srgbClr val="DA291C"/>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300" dirty="0">
                <a:latin typeface="Arial" panose="020B0604020202020204" pitchFamily="34" charset="0"/>
                <a:cs typeface="Arial" panose="020B0604020202020204" pitchFamily="34" charset="0"/>
              </a:rPr>
              <a:t>Will this cost our business any money?</a:t>
            </a:r>
          </a:p>
          <a:p>
            <a:r>
              <a:rPr lang="en-GB" sz="1300" b="1" dirty="0">
                <a:latin typeface="Arial" panose="020B0604020202020204" pitchFamily="34" charset="0"/>
                <a:cs typeface="Arial" panose="020B0604020202020204" pitchFamily="34" charset="0"/>
              </a:rPr>
              <a:t>No. </a:t>
            </a:r>
            <a:r>
              <a:rPr lang="en-US" sz="1300" dirty="0">
                <a:latin typeface="Arial" panose="020B0604020202020204" pitchFamily="34" charset="0"/>
                <a:cs typeface="Arial" panose="020B0604020202020204" pitchFamily="34" charset="0"/>
              </a:rPr>
              <a:t>The only cost to you is people’s time to answer the assessment and to participate in the training and Crisis Simulation Exercise if requested. </a:t>
            </a:r>
          </a:p>
          <a:p>
            <a:endParaRPr lang="en-US" sz="13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Will we receive a request to complete the assessment more than once?</a:t>
            </a:r>
          </a:p>
          <a:p>
            <a:r>
              <a:rPr lang="en-US" sz="1300" b="1" dirty="0">
                <a:latin typeface="Arial" panose="020B0604020202020204" pitchFamily="34" charset="0"/>
                <a:cs typeface="Arial" panose="020B0604020202020204" pitchFamily="34" charset="0"/>
              </a:rPr>
              <a:t>Possibly. </a:t>
            </a:r>
            <a:r>
              <a:rPr lang="en-US" sz="1300" dirty="0">
                <a:latin typeface="Arial" panose="020B0604020202020204" pitchFamily="34" charset="0"/>
                <a:cs typeface="Arial" panose="020B0604020202020204" pitchFamily="34" charset="0"/>
              </a:rPr>
              <a:t>If you supply to more than one Cummins site, it is a possibility that you may receive a request for each site you supply to at some point. We won’t ask you to complete the assessment more than once a year, but it is an expectation that you will complete an assessment when requested. </a:t>
            </a:r>
          </a:p>
          <a:p>
            <a:endParaRPr lang="en-US" sz="13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We have more than one location, do we have to complete an assessment for each location?</a:t>
            </a:r>
          </a:p>
          <a:p>
            <a:r>
              <a:rPr lang="en-US" sz="1300" b="1" dirty="0">
                <a:latin typeface="Arial" panose="020B0604020202020204" pitchFamily="34" charset="0"/>
                <a:cs typeface="Arial" panose="020B0604020202020204" pitchFamily="34" charset="0"/>
              </a:rPr>
              <a:t>Yes. </a:t>
            </a:r>
            <a:r>
              <a:rPr lang="en-US" sz="1300" dirty="0">
                <a:latin typeface="Arial" panose="020B0604020202020204" pitchFamily="34" charset="0"/>
                <a:cs typeface="Arial" panose="020B0604020202020204" pitchFamily="34" charset="0"/>
              </a:rPr>
              <a:t>Our systems </a:t>
            </a:r>
            <a:r>
              <a:rPr lang="en-GB" sz="1300">
                <a:latin typeface="Arial" panose="020B0604020202020204" pitchFamily="34" charset="0"/>
                <a:cs typeface="Arial" panose="020B0604020202020204" pitchFamily="34" charset="0"/>
              </a:rPr>
              <a:t>recognise</a:t>
            </a:r>
            <a:r>
              <a:rPr lang="en-US" sz="1300" dirty="0">
                <a:latin typeface="Arial" panose="020B0604020202020204" pitchFamily="34" charset="0"/>
                <a:cs typeface="Arial" panose="020B0604020202020204" pitchFamily="34" charset="0"/>
              </a:rPr>
              <a:t> which Cummins site’s your locations supply to, meaning that if your locations supply to the same Cummins site you will receive a request to complete an assessment for each site. </a:t>
            </a:r>
            <a:endParaRPr lang="en-US" sz="1300" b="1"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If I have questions, who should I speak to?</a:t>
            </a:r>
          </a:p>
          <a:p>
            <a:r>
              <a:rPr lang="en-US" sz="1300" dirty="0">
                <a:latin typeface="Arial" panose="020B0604020202020204" pitchFamily="34" charset="0"/>
                <a:cs typeface="Arial" panose="020B0604020202020204" pitchFamily="34" charset="0"/>
              </a:rPr>
              <a:t>Any questions in the first instance should be directed to the Cummins mailbox </a:t>
            </a:r>
            <a:r>
              <a:rPr lang="en-US" sz="1300" dirty="0">
                <a:latin typeface="Arial" panose="020B0604020202020204" pitchFamily="34" charset="0"/>
                <a:cs typeface="Arial" panose="020B0604020202020204" pitchFamily="34" charset="0"/>
                <a:hlinkClick r:id="rId3"/>
              </a:rPr>
              <a:t>supplierresiliency@cummins.com</a:t>
            </a:r>
            <a:r>
              <a:rPr lang="en-US" sz="1300" dirty="0">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1673582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89427AC8CB5A46ADCA0708DB705D0D" ma:contentTypeVersion="2" ma:contentTypeDescription="Create a new document." ma:contentTypeScope="" ma:versionID="b5fea8179838cec055c76524f56fcb9c">
  <xsd:schema xmlns:xsd="http://www.w3.org/2001/XMLSchema" xmlns:xs="http://www.w3.org/2001/XMLSchema" xmlns:p="http://schemas.microsoft.com/office/2006/metadata/properties" xmlns:ns1="http://schemas.microsoft.com/sharepoint/v3" xmlns:ns2="8aa167ca-4736-4869-a10e-29085baa9a68" targetNamespace="http://schemas.microsoft.com/office/2006/metadata/properties" ma:root="true" ma:fieldsID="b89d087e316310f2919de9595e32dd37" ns1:_="" ns2:_="">
    <xsd:import namespace="http://schemas.microsoft.com/sharepoint/v3"/>
    <xsd:import namespace="8aa167ca-4736-4869-a10e-29085baa9a6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a167ca-4736-4869-a10e-29085baa9a6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E33022-CF25-4F4A-B397-F55F9D9ACBB9}">
  <ds:schemaRefs>
    <ds:schemaRef ds:uri="f530127f-4f3e-4fc3-a3ed-6b92f85c499e"/>
    <ds:schemaRef ds:uri="f855e66d-74e4-472c-97b7-df286e954af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C62A349-8816-41C2-B907-C302B4CF4296}"/>
</file>

<file path=customXml/itemProps3.xml><?xml version="1.0" encoding="utf-8"?>
<ds:datastoreItem xmlns:ds="http://schemas.openxmlformats.org/officeDocument/2006/customXml" ds:itemID="{75FD2619-0422-4F88-AA01-C6176185AB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723</TotalTime>
  <Words>1523</Words>
  <Application>Microsoft Office PowerPoint</Application>
  <PresentationFormat>Widescreen</PresentationFormat>
  <Paragraphs>156</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 Austen</dc:creator>
  <cp:lastModifiedBy>Seriya Raji</cp:lastModifiedBy>
  <cp:revision>4</cp:revision>
  <dcterms:created xsi:type="dcterms:W3CDTF">2023-11-21T15:38:53Z</dcterms:created>
  <dcterms:modified xsi:type="dcterms:W3CDTF">2023-11-29T21:52:22Z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0x010100FA89427AC8CB5A46ADCA0708DB705D0D</vt:lpwstr>
  </property>
  <property fmtid="{D5CDD505-2E9C-101B-9397-08002B2CF9AE}" pid="3" name="MediaServiceImageTags">
    <vt:lpwstr/>
  </property>
  <property fmtid="{D5CDD505-2E9C-101B-9397-08002B2CF9AE}" pid="4" name="ArticulateGUID">
    <vt:lpwstr>53A25957-619A-41FD-B06E-54523AB59D34</vt:lpwstr>
  </property>
  <property fmtid="{D5CDD505-2E9C-101B-9397-08002B2CF9AE}" pid="5" name="ArticulatePath">
    <vt:lpwstr>https://horizonscan.sharepoint.com/sites/Documents/Shared Documents/Consultancy Team/Clients/Cummins/Risk Insurance/1. Supply Chain/Consultancy/Engagement with sites/Supply Chain Resilience Webinar V1</vt:lpwstr>
  </property>
</Properties>
</file>